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6858000" cy="9144000"/>
  <p:embeddedFontLst>
    <p:embeddedFont>
      <p:font typeface="Bebas Neue"/>
      <p:regular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40">
          <p15:clr>
            <a:srgbClr val="A4A3A4"/>
          </p15:clr>
        </p15:guide>
      </p15:sldGuideLst>
    </p:ext>
    <p:ext uri="GoogleSlidesCustomDataVersion2">
      <go:slidesCustomData xmlns:go="http://customooxmlschemas.google.com/" r:id="rId59" roundtripDataSignature="AMtx7mgXfEFaVf93con9+p77jE+pk5+D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6041E2-5D87-4965-AABD-B29032B3CB7D}">
  <a:tblStyle styleId="{D06041E2-5D87-4965-AABD-B29032B3CB7D}" styleName="Table_0">
    <a:wholeTbl>
      <a:tcTxStyle b="off" i="off">
        <a:font>
          <a:latin typeface="Seaford"/>
          <a:ea typeface="Seaford"/>
          <a:cs typeface="Seaford"/>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20000"/>
            </a:schemeClr>
          </a:solidFill>
        </a:fill>
      </a:tcStyle>
    </a:band1H>
    <a:band2H>
      <a:tcTxStyle/>
    </a:band2H>
    <a:band1V>
      <a:tcTxStyle/>
      <a:tcStyle>
        <a:fill>
          <a:solidFill>
            <a:schemeClr val="accent2">
              <a:alpha val="20000"/>
            </a:schemeClr>
          </a:solidFill>
        </a:fill>
      </a:tcStyle>
    </a:band1V>
    <a:band2V>
      <a:tcTxStyle/>
    </a:band2V>
    <a:lastCol>
      <a:tcTxStyle b="on" i="off"/>
    </a:lastCol>
    <a:firstCol>
      <a:tcTxStyle b="on" i="off"/>
    </a:firstCol>
    <a:lastRow>
      <a:tcTxStyle b="on" i="off"/>
      <a:tcStyle>
        <a:tcBdr>
          <a:top>
            <a:ln cap="flat" cmpd="sng" w="12700">
              <a:solidFill>
                <a:schemeClr val="accent2"/>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2"/>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18BC2275-2521-43D3-86CC-39B71062BAF3}" styleName="Table_1">
    <a:wholeTbl>
      <a:tcTxStyle b="off" i="off">
        <a:font>
          <a:latin typeface="Seaford"/>
          <a:ea typeface="Seaford"/>
          <a:cs typeface="Seaford"/>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20000"/>
            </a:schemeClr>
          </a:solidFill>
        </a:fill>
      </a:tcStyle>
    </a:band1H>
    <a:band2H>
      <a:tcTxStyle/>
    </a:band2H>
    <a:band1V>
      <a:tcTxStyle/>
      <a:tcStyle>
        <a:fill>
          <a:solidFill>
            <a:schemeClr val="accent5">
              <a:alpha val="20000"/>
            </a:schemeClr>
          </a:solidFill>
        </a:fill>
      </a:tcStyle>
    </a:band1V>
    <a:band2V>
      <a:tcTxStyle/>
    </a:band2V>
    <a:lastCol>
      <a:tcTxStyle b="on" i="off"/>
    </a:lastCol>
    <a:firstCol>
      <a:tcTxStyle b="on" i="off"/>
    </a:firstCol>
    <a:lastRow>
      <a:tcTxStyle b="on" i="off"/>
      <a:tcStyle>
        <a:tcBdr>
          <a:top>
            <a:ln cap="flat" cmpd="sng" w="12700">
              <a:solidFill>
                <a:schemeClr val="accent5"/>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5"/>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Bebas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Sex</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623-45AC-BF55-71D5C885E273}"/>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623-45AC-BF55-71D5C885E27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Male</c:v>
                </c:pt>
                <c:pt idx="1">
                  <c:v>Female</c:v>
                </c:pt>
              </c:strCache>
            </c:strRef>
          </c:cat>
          <c:val>
            <c:numRef>
              <c:f>Sheet1!$B$2:$B$3</c:f>
              <c:numCache>
                <c:formatCode>General</c:formatCode>
                <c:ptCount val="2"/>
                <c:pt idx="0">
                  <c:v>9</c:v>
                </c:pt>
                <c:pt idx="1">
                  <c:v>4</c:v>
                </c:pt>
              </c:numCache>
            </c:numRef>
          </c:val>
          <c:extLst>
            <c:ext xmlns:c16="http://schemas.microsoft.com/office/drawing/2014/chart" uri="{C3380CC4-5D6E-409C-BE32-E72D297353CC}">
              <c16:uniqueId val="{00000000-5C95-4E86-9913-9568DF3A8C7A}"/>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Can we (with neuroimaging) identify markers from MRI imaging preoperatively that can predict postsurgical outcomes</a:t>
            </a:r>
            <a:endParaRPr/>
          </a:p>
        </p:txBody>
      </p:sp>
      <p:sp>
        <p:nvSpPr>
          <p:cNvPr id="103" name="Google Shape;10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Diffusion MRI allows us to measure the Brownian motion of wáter molecules in the brain in many directions.</a:t>
            </a:r>
            <a:endParaRPr/>
          </a:p>
          <a:p>
            <a:pPr indent="0" lvl="0" marL="0" rtl="0" algn="l">
              <a:spcBef>
                <a:spcPts val="0"/>
              </a:spcBef>
              <a:spcAft>
                <a:spcPts val="0"/>
              </a:spcAft>
              <a:buNone/>
            </a:pPr>
            <a:r>
              <a:rPr lang="es-MX"/>
              <a:t>We can fit diffusion models, such as the difusión tensor model, to the data to descrbe the White matter´pathways.</a:t>
            </a:r>
            <a:endParaRPr/>
          </a:p>
          <a:p>
            <a:pPr indent="0" lvl="0" marL="0" rtl="0" algn="l">
              <a:spcBef>
                <a:spcPts val="0"/>
              </a:spcBef>
              <a:spcAft>
                <a:spcPts val="0"/>
              </a:spcAft>
              <a:buNone/>
            </a:pPr>
            <a:r>
              <a:rPr lang="es-MX"/>
              <a:t>These pathways can be used to créate a connectome, which is a network of connected brain regions</a:t>
            </a:r>
            <a:endParaRPr/>
          </a:p>
          <a:p>
            <a:pPr indent="0" lvl="0" marL="0" rtl="0" algn="l">
              <a:spcBef>
                <a:spcPts val="0"/>
              </a:spcBef>
              <a:spcAft>
                <a:spcPts val="0"/>
              </a:spcAft>
              <a:buNone/>
            </a:pPr>
            <a:r>
              <a:rPr lang="es-MX"/>
              <a:t>.</a:t>
            </a:r>
            <a:endParaRPr/>
          </a:p>
        </p:txBody>
      </p:sp>
      <p:sp>
        <p:nvSpPr>
          <p:cNvPr id="259" name="Google Shape;25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Add contextual difusión análisis protocol</a:t>
            </a:r>
            <a:endParaRPr/>
          </a:p>
        </p:txBody>
      </p:sp>
      <p:sp>
        <p:nvSpPr>
          <p:cNvPr id="285" name="Google Shape;28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154_pre gibs</a:t>
            </a:r>
            <a:endParaRPr/>
          </a:p>
        </p:txBody>
      </p:sp>
      <p:sp>
        <p:nvSpPr>
          <p:cNvPr id="348" name="Google Shape;34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Anteriors on top</a:t>
            </a:r>
            <a:endParaRPr/>
          </a:p>
          <a:p>
            <a:pPr indent="0" lvl="0" marL="0" rtl="0" algn="l">
              <a:spcBef>
                <a:spcPts val="0"/>
              </a:spcBef>
              <a:spcAft>
                <a:spcPts val="0"/>
              </a:spcAft>
              <a:buNone/>
            </a:pPr>
            <a:r>
              <a:rPr lang="es-MX"/>
              <a:t>arrow</a:t>
            </a:r>
            <a:endParaRPr/>
          </a:p>
        </p:txBody>
      </p:sp>
      <p:sp>
        <p:nvSpPr>
          <p:cNvPr id="360" name="Google Shape;36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457200" lvl="1" marL="1143000" rtl="0" algn="l">
              <a:lnSpc>
                <a:spcPct val="90000"/>
              </a:lnSpc>
              <a:spcBef>
                <a:spcPts val="0"/>
              </a:spcBef>
              <a:spcAft>
                <a:spcPts val="0"/>
              </a:spcAft>
              <a:buClr>
                <a:schemeClr val="dk1"/>
              </a:buClr>
              <a:buSzPts val="1700"/>
              <a:buFont typeface="Calibri"/>
              <a:buAutoNum type="arabicPeriod"/>
            </a:pPr>
            <a:r>
              <a:rPr lang="es-MX" sz="1700"/>
              <a:t>Retrieval and Organization</a:t>
            </a:r>
            <a:endParaRPr/>
          </a:p>
          <a:p>
            <a:pPr indent="-457200" lvl="1" marL="1143000" rtl="0" algn="l">
              <a:lnSpc>
                <a:spcPct val="90000"/>
              </a:lnSpc>
              <a:spcBef>
                <a:spcPts val="0"/>
              </a:spcBef>
              <a:spcAft>
                <a:spcPts val="0"/>
              </a:spcAft>
              <a:buClr>
                <a:schemeClr val="dk1"/>
              </a:buClr>
              <a:buSzPts val="1700"/>
              <a:buFont typeface="Calibri"/>
              <a:buAutoNum type="arabicPeriod"/>
            </a:pPr>
            <a:r>
              <a:rPr lang="es-MX" sz="1700"/>
              <a:t>Brain segmentation</a:t>
            </a:r>
            <a:endParaRPr/>
          </a:p>
          <a:p>
            <a:pPr indent="-457200" lvl="1" marL="1143000" rtl="0" algn="l">
              <a:lnSpc>
                <a:spcPct val="90000"/>
              </a:lnSpc>
              <a:spcBef>
                <a:spcPts val="0"/>
              </a:spcBef>
              <a:spcAft>
                <a:spcPts val="0"/>
              </a:spcAft>
              <a:buClr>
                <a:schemeClr val="dk1"/>
              </a:buClr>
              <a:buSzPts val="1700"/>
              <a:buFont typeface="Calibri"/>
              <a:buAutoNum type="arabicPeriod"/>
            </a:pPr>
            <a:r>
              <a:rPr lang="es-MX" sz="1700"/>
              <a:t>Quality Control</a:t>
            </a:r>
            <a:endParaRPr/>
          </a:p>
          <a:p>
            <a:pPr indent="-457200" lvl="2" marL="1371600" rtl="0" algn="l">
              <a:lnSpc>
                <a:spcPct val="90000"/>
              </a:lnSpc>
              <a:spcBef>
                <a:spcPts val="0"/>
              </a:spcBef>
              <a:spcAft>
                <a:spcPts val="0"/>
              </a:spcAft>
              <a:buClr>
                <a:schemeClr val="dk1"/>
              </a:buClr>
              <a:buSzPts val="1700"/>
              <a:buFont typeface="Calibri"/>
              <a:buAutoNum type="arabicPeriod"/>
            </a:pPr>
            <a:r>
              <a:rPr lang="es-MX" sz="1700"/>
              <a:t>T1W</a:t>
            </a:r>
            <a:endParaRPr/>
          </a:p>
          <a:p>
            <a:pPr indent="-457200" lvl="2" marL="1371600" rtl="0" algn="l">
              <a:lnSpc>
                <a:spcPct val="90000"/>
              </a:lnSpc>
              <a:spcBef>
                <a:spcPts val="0"/>
              </a:spcBef>
              <a:spcAft>
                <a:spcPts val="0"/>
              </a:spcAft>
              <a:buClr>
                <a:schemeClr val="dk1"/>
              </a:buClr>
              <a:buSzPts val="1700"/>
              <a:buFont typeface="Calibri"/>
              <a:buAutoNum type="arabicPeriod"/>
            </a:pPr>
            <a:r>
              <a:rPr lang="es-MX" sz="1700"/>
              <a:t>DWI</a:t>
            </a:r>
            <a:endParaRPr/>
          </a:p>
          <a:p>
            <a:pPr indent="-457200" lvl="1" marL="1143000" rtl="0" algn="l">
              <a:lnSpc>
                <a:spcPct val="90000"/>
              </a:lnSpc>
              <a:spcBef>
                <a:spcPts val="0"/>
              </a:spcBef>
              <a:spcAft>
                <a:spcPts val="0"/>
              </a:spcAft>
              <a:buClr>
                <a:schemeClr val="dk1"/>
              </a:buClr>
              <a:buSzPts val="1700"/>
              <a:buFont typeface="Calibri"/>
              <a:buAutoNum type="arabicPeriod"/>
            </a:pPr>
            <a:r>
              <a:rPr lang="es-MX" sz="1700"/>
              <a:t>Gradient Direction correction</a:t>
            </a:r>
            <a:endParaRPr/>
          </a:p>
          <a:p>
            <a:pPr indent="-457200" lvl="1" marL="1143000" rtl="0" algn="l">
              <a:lnSpc>
                <a:spcPct val="90000"/>
              </a:lnSpc>
              <a:spcBef>
                <a:spcPts val="0"/>
              </a:spcBef>
              <a:spcAft>
                <a:spcPts val="0"/>
              </a:spcAft>
              <a:buClr>
                <a:schemeClr val="dk1"/>
              </a:buClr>
              <a:buSzPts val="1700"/>
              <a:buFont typeface="Calibri"/>
              <a:buAutoNum type="arabicPeriod"/>
            </a:pPr>
            <a:r>
              <a:rPr lang="es-MX" sz="1700"/>
              <a:t>Five tissue type generation</a:t>
            </a:r>
            <a:endParaRPr/>
          </a:p>
          <a:p>
            <a:pPr indent="-457200" lvl="1" marL="1143000" rtl="0" algn="l">
              <a:lnSpc>
                <a:spcPct val="90000"/>
              </a:lnSpc>
              <a:spcBef>
                <a:spcPts val="0"/>
              </a:spcBef>
              <a:spcAft>
                <a:spcPts val="0"/>
              </a:spcAft>
              <a:buClr>
                <a:schemeClr val="dk1"/>
              </a:buClr>
              <a:buSzPts val="1700"/>
              <a:buFont typeface="Calibri"/>
              <a:buAutoNum type="arabicPeriod"/>
            </a:pPr>
            <a:r>
              <a:rPr lang="es-MX" sz="1700"/>
              <a:t>Tractography</a:t>
            </a:r>
            <a:endParaRPr/>
          </a:p>
          <a:p>
            <a:pPr indent="-457200" lvl="1" marL="1143000" rtl="0" algn="l">
              <a:lnSpc>
                <a:spcPct val="90000"/>
              </a:lnSpc>
              <a:spcBef>
                <a:spcPts val="0"/>
              </a:spcBef>
              <a:spcAft>
                <a:spcPts val="0"/>
              </a:spcAft>
              <a:buClr>
                <a:schemeClr val="dk1"/>
              </a:buClr>
              <a:buSzPts val="1700"/>
              <a:buFont typeface="Calibri"/>
              <a:buAutoNum type="arabicPeriod"/>
            </a:pPr>
            <a:r>
              <a:rPr lang="es-MX" sz="1700"/>
              <a:t>Spared-network Tractography</a:t>
            </a:r>
            <a:endParaRPr/>
          </a:p>
          <a:p>
            <a:pPr indent="-457200" lvl="1" marL="1143000" rtl="0" algn="l">
              <a:lnSpc>
                <a:spcPct val="90000"/>
              </a:lnSpc>
              <a:spcBef>
                <a:spcPts val="0"/>
              </a:spcBef>
              <a:spcAft>
                <a:spcPts val="0"/>
              </a:spcAft>
              <a:buClr>
                <a:schemeClr val="dk1"/>
              </a:buClr>
              <a:buSzPts val="1700"/>
              <a:buFont typeface="Calibri"/>
              <a:buAutoNum type="arabicPeriod"/>
            </a:pPr>
            <a:r>
              <a:rPr lang="es-MX" sz="1700"/>
              <a:t>Connectomes</a:t>
            </a:r>
            <a:endParaRPr/>
          </a:p>
          <a:p>
            <a:pPr indent="-457200" lvl="1" marL="1143000" rtl="0" algn="l">
              <a:lnSpc>
                <a:spcPct val="90000"/>
              </a:lnSpc>
              <a:spcBef>
                <a:spcPts val="0"/>
              </a:spcBef>
              <a:spcAft>
                <a:spcPts val="0"/>
              </a:spcAft>
              <a:buClr>
                <a:schemeClr val="dk1"/>
              </a:buClr>
              <a:buSzPts val="1700"/>
              <a:buFont typeface="Calibri"/>
              <a:buAutoNum type="arabicPeriod"/>
            </a:pPr>
            <a:r>
              <a:rPr lang="es-MX" sz="1700"/>
              <a:t>Brain Connectivity Measures</a:t>
            </a:r>
            <a:endParaRPr/>
          </a:p>
        </p:txBody>
      </p:sp>
      <p:sp>
        <p:nvSpPr>
          <p:cNvPr id="119" name="Google Shape;11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t>Contains Fractional Anisotropy in the background and Diffusion Tensor in the foreground with the RGB color map. </a:t>
            </a:r>
            <a:endParaRPr/>
          </a:p>
          <a:p>
            <a:pPr indent="0" lvl="0" marL="0" rtl="0" algn="l">
              <a:spcBef>
                <a:spcPts val="0"/>
              </a:spcBef>
              <a:spcAft>
                <a:spcPts val="0"/>
              </a:spcAft>
              <a:buNone/>
            </a:pPr>
            <a:r>
              <a:rPr lang="es-MX"/>
              <a:t>Use mouse to explain. Focus on “Want to fit the difusión tensor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“underlying wm structure”</a:t>
            </a:r>
            <a:endParaRPr/>
          </a:p>
        </p:txBody>
      </p:sp>
      <p:sp>
        <p:nvSpPr>
          <p:cNvPr id="432" name="Google Shape;43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When we have this mask we coregister it to DWI</a:t>
            </a:r>
            <a:endParaRPr/>
          </a:p>
        </p:txBody>
      </p:sp>
      <p:sp>
        <p:nvSpPr>
          <p:cNvPr id="443" name="Google Shape;44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Move it to where are we going</a:t>
            </a:r>
            <a:endParaRPr/>
          </a:p>
        </p:txBody>
      </p:sp>
      <p:sp>
        <p:nvSpPr>
          <p:cNvPr id="460" name="Google Shape;46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Predictions no! -&gt; estimation, infered (Google it xD)</a:t>
            </a:r>
            <a:endParaRPr/>
          </a:p>
          <a:p>
            <a:pPr indent="0" lvl="0" marL="0" rtl="0" algn="l">
              <a:spcBef>
                <a:spcPts val="0"/>
              </a:spcBef>
              <a:spcAft>
                <a:spcPts val="0"/>
              </a:spcAft>
              <a:buNone/>
            </a:pPr>
            <a:r>
              <a:t/>
            </a:r>
            <a:endParaRPr/>
          </a:p>
        </p:txBody>
      </p:sp>
      <p:sp>
        <p:nvSpPr>
          <p:cNvPr id="471" name="Google Shape;47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Look for the how many times (info)</a:t>
            </a:r>
            <a:endParaRPr/>
          </a:p>
          <a:p>
            <a:pPr indent="0" lvl="0" marL="0" rtl="0" algn="l">
              <a:spcBef>
                <a:spcPts val="0"/>
              </a:spcBef>
              <a:spcAft>
                <a:spcPts val="0"/>
              </a:spcAft>
              <a:buNone/>
            </a:pPr>
            <a:r>
              <a:rPr lang="es-MX"/>
              <a:t>Tractography is the following the direction od the tensor</a:t>
            </a:r>
            <a:endParaRPr/>
          </a:p>
        </p:txBody>
      </p:sp>
      <p:sp>
        <p:nvSpPr>
          <p:cNvPr id="489" name="Google Shape;48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Increase the tracts</a:t>
            </a:r>
            <a:endParaRPr/>
          </a:p>
        </p:txBody>
      </p:sp>
      <p:sp>
        <p:nvSpPr>
          <p:cNvPr id="517" name="Google Shape;51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Move it to where are we going</a:t>
            </a:r>
            <a:endParaRPr/>
          </a:p>
        </p:txBody>
      </p:sp>
      <p:sp>
        <p:nvSpPr>
          <p:cNvPr id="528" name="Google Shape;52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MX" sz="1200">
                <a:latin typeface="Calibri"/>
                <a:ea typeface="Calibri"/>
                <a:cs typeface="Calibri"/>
                <a:sym typeface="Calibri"/>
              </a:rPr>
              <a:t>In half of the patients, clear lesions are not visible in the structural magnetic resonance imaging (MRI), therefore diffusion MRI-derived features, such as anisotropy and mean diffusivity, are being incorporated to locate epileptic pathology before undergoing the neurosurgical treatment (Larivière et. al, 2020).</a:t>
            </a:r>
            <a:endParaRPr/>
          </a:p>
          <a:p>
            <a:pPr indent="0" lvl="0" marL="0" marR="0" rtl="0" algn="l">
              <a:lnSpc>
                <a:spcPct val="100000"/>
              </a:lnSpc>
              <a:spcBef>
                <a:spcPts val="0"/>
              </a:spcBef>
              <a:spcAft>
                <a:spcPts val="0"/>
              </a:spcAft>
              <a:buClr>
                <a:schemeClr val="dk1"/>
              </a:buClr>
              <a:buSzPts val="1200"/>
              <a:buFont typeface="Calibri"/>
              <a:buNone/>
            </a:pPr>
            <a:r>
              <a:rPr lang="es-MX"/>
              <a:t>Sometimes, these operations do not solve the problem – it is posible that a patient will continue to have seizures.</a:t>
            </a:r>
            <a:endParaRPr/>
          </a:p>
          <a:p>
            <a:pPr indent="0" lvl="0" marL="0" marR="0" rtl="0" algn="l">
              <a:lnSpc>
                <a:spcPct val="100000"/>
              </a:lnSpc>
              <a:spcBef>
                <a:spcPts val="0"/>
              </a:spcBef>
              <a:spcAft>
                <a:spcPts val="0"/>
              </a:spcAft>
              <a:buClr>
                <a:schemeClr val="dk1"/>
              </a:buClr>
              <a:buSzPts val="1200"/>
              <a:buFont typeface="Calibri"/>
              <a:buNone/>
            </a:pPr>
            <a:r>
              <a:rPr lang="es-MX"/>
              <a:t>As surgery can be highly invasive, wouldn’t it be helpful for surgeons to be to predict the potential outcome of their intervention?</a:t>
            </a:r>
            <a:endParaRPr/>
          </a:p>
          <a:p>
            <a:pPr indent="0" lvl="0" marL="0" marR="0" rtl="0" algn="l">
              <a:lnSpc>
                <a:spcPct val="100000"/>
              </a:lnSpc>
              <a:spcBef>
                <a:spcPts val="0"/>
              </a:spcBef>
              <a:spcAft>
                <a:spcPts val="0"/>
              </a:spcAft>
              <a:buClr>
                <a:schemeClr val="dk1"/>
              </a:buClr>
              <a:buSzPts val="1200"/>
              <a:buFont typeface="Calibri"/>
              <a:buNone/>
            </a:pPr>
            <a:r>
              <a:rPr lang="es-MX"/>
              <a:t>The goal of this project is to identify markers from MRI neuroimaging before an operation that can predict postsurgical outcomes</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Calibri"/>
              <a:ea typeface="Calibri"/>
              <a:cs typeface="Calibri"/>
              <a:sym typeface="Calibri"/>
            </a:endParaRPr>
          </a:p>
          <a:p>
            <a:pPr indent="0" lvl="0" marL="0" rtl="0" algn="l">
              <a:spcBef>
                <a:spcPts val="0"/>
              </a:spcBef>
              <a:spcAft>
                <a:spcPts val="0"/>
              </a:spcAft>
              <a:buNone/>
            </a:pPr>
            <a:r>
              <a:t/>
            </a:r>
            <a:endParaRPr/>
          </a:p>
        </p:txBody>
      </p:sp>
      <p:sp>
        <p:nvSpPr>
          <p:cNvPr id="143" name="Google Shape;14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Resection or ablation</a:t>
            </a:r>
            <a:endParaRPr/>
          </a:p>
        </p:txBody>
      </p:sp>
      <p:sp>
        <p:nvSpPr>
          <p:cNvPr id="549" name="Google Shape;549;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MX"/>
              <a:t>Connections of T1w masking and removal of the fibers </a:t>
            </a:r>
            <a:endParaRPr/>
          </a:p>
        </p:txBody>
      </p:sp>
      <p:sp>
        <p:nvSpPr>
          <p:cNvPr id="563" name="Google Shape;56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Move it to where are we going</a:t>
            </a:r>
            <a:endParaRPr/>
          </a:p>
        </p:txBody>
      </p:sp>
      <p:sp>
        <p:nvSpPr>
          <p:cNvPr id="594" name="Google Shape;59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Mention they are weighted by sum of streamlines, connectomes are normalized 0 to 1, colorbars</a:t>
            </a:r>
            <a:endParaRPr/>
          </a:p>
          <a:p>
            <a:pPr indent="0" lvl="0" marL="0" rtl="0" algn="l">
              <a:spcBef>
                <a:spcPts val="0"/>
              </a:spcBef>
              <a:spcAft>
                <a:spcPts val="0"/>
              </a:spcAft>
              <a:buNone/>
            </a:pPr>
            <a:r>
              <a:rPr lang="es-MX"/>
              <a:t>Explain what a network (in row and column represents a brain region (x, y)), the value means the number of streamlines</a:t>
            </a:r>
            <a:endParaRPr/>
          </a:p>
          <a:p>
            <a:pPr indent="0" lvl="0" marL="0" rtl="0" algn="l">
              <a:spcBef>
                <a:spcPts val="0"/>
              </a:spcBef>
              <a:spcAft>
                <a:spcPts val="0"/>
              </a:spcAft>
              <a:buNone/>
            </a:pPr>
            <a:r>
              <a:rPr lang="es-MX"/>
              <a:t>icons?/cartoon/animate the idea</a:t>
            </a:r>
            <a:endParaRPr/>
          </a:p>
        </p:txBody>
      </p:sp>
      <p:sp>
        <p:nvSpPr>
          <p:cNvPr id="606" name="Google Shape;60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We also computed normalised versions of these meausres.</a:t>
            </a:r>
            <a:endParaRPr/>
          </a:p>
          <a:p>
            <a:pPr indent="0" lvl="0" marL="0" rtl="0" algn="l">
              <a:spcBef>
                <a:spcPts val="0"/>
              </a:spcBef>
              <a:spcAft>
                <a:spcPts val="0"/>
              </a:spcAft>
              <a:buNone/>
            </a:pPr>
            <a:r>
              <a:rPr lang="es-MX"/>
              <a:t>These measures tell us information about the how the brain topography by computing pre and postop (explain the experiment)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Segregation (clustering coefficient, transitivity) &amp; integration (strength, betweenness)</a:t>
            </a:r>
            <a:endParaRPr/>
          </a:p>
        </p:txBody>
      </p:sp>
      <p:sp>
        <p:nvSpPr>
          <p:cNvPr id="626" name="Google Shape;626;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Transitivity and global efficiency show decreasing trends after surgery, this suggest there are () we are under power to show significance (sample size is too small)</a:t>
            </a:r>
            <a:endParaRPr/>
          </a:p>
        </p:txBody>
      </p:sp>
      <p:sp>
        <p:nvSpPr>
          <p:cNvPr id="668" name="Google Shape;66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Transitivity and global efficiency show decreasing trends after surgery, this suggest there are () we are under power to show significance (sample size is too small)</a:t>
            </a:r>
            <a:endParaRPr/>
          </a:p>
        </p:txBody>
      </p:sp>
      <p:sp>
        <p:nvSpPr>
          <p:cNvPr id="680" name="Google Shape;68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latin typeface="Calibri"/>
                <a:ea typeface="Calibri"/>
                <a:cs typeface="Calibri"/>
                <a:sym typeface="Calibri"/>
              </a:rPr>
              <a:t>We assessed the data from 21 patients aged 4-19 years old (12.53±4.23 years) scanned at the Boston Children’s Hospital between 2010 and 2021. </a:t>
            </a:r>
            <a:endParaRPr/>
          </a:p>
          <a:p>
            <a:pPr indent="0" lvl="0" marL="0" rtl="0" algn="l">
              <a:spcBef>
                <a:spcPts val="0"/>
              </a:spcBef>
              <a:spcAft>
                <a:spcPts val="0"/>
              </a:spcAft>
              <a:buNone/>
            </a:pPr>
            <a:r>
              <a:rPr lang="es-MX" sz="1200">
                <a:latin typeface="Calibri"/>
                <a:ea typeface="Calibri"/>
                <a:cs typeface="Calibri"/>
                <a:sym typeface="Calibri"/>
              </a:rPr>
              <a:t>Does the subject appear normal on MRI?</a:t>
            </a:r>
            <a:endParaRPr/>
          </a:p>
          <a:p>
            <a:pPr indent="0" lvl="0" marL="0" rtl="0" algn="l">
              <a:spcBef>
                <a:spcPts val="0"/>
              </a:spcBef>
              <a:spcAft>
                <a:spcPts val="0"/>
              </a:spcAft>
              <a:buNone/>
            </a:pPr>
            <a:r>
              <a:rPr lang="es-MX" sz="1200">
                <a:latin typeface="Calibri"/>
                <a:ea typeface="Calibri"/>
                <a:cs typeface="Calibri"/>
                <a:sym typeface="Calibri"/>
              </a:rPr>
              <a:t>Is there Preop T1w and DWI data?</a:t>
            </a:r>
            <a:endParaRPr/>
          </a:p>
          <a:p>
            <a:pPr indent="0" lvl="0" marL="0" rtl="0" algn="l">
              <a:spcBef>
                <a:spcPts val="0"/>
              </a:spcBef>
              <a:spcAft>
                <a:spcPts val="0"/>
              </a:spcAft>
              <a:buNone/>
            </a:pPr>
            <a:r>
              <a:rPr lang="es-MX" sz="1200">
                <a:latin typeface="Calibri"/>
                <a:ea typeface="Calibri"/>
                <a:cs typeface="Calibri"/>
                <a:sym typeface="Calibri"/>
              </a:rPr>
              <a:t>Is there Postop T1w data?</a:t>
            </a:r>
            <a:endParaRPr/>
          </a:p>
          <a:p>
            <a:pPr indent="0" lvl="0" marL="0" rtl="0" algn="l">
              <a:spcBef>
                <a:spcPts val="0"/>
              </a:spcBef>
              <a:spcAft>
                <a:spcPts val="0"/>
              </a:spcAft>
              <a:buNone/>
            </a:pPr>
            <a:r>
              <a:rPr lang="es-MX" sz="1200">
                <a:latin typeface="Calibri"/>
                <a:ea typeface="Calibri"/>
                <a:cs typeface="Calibri"/>
                <a:sym typeface="Calibri"/>
              </a:rPr>
              <a:t>Font bigger</a:t>
            </a:r>
            <a:endParaRPr/>
          </a:p>
          <a:p>
            <a:pPr indent="0" lvl="0" marL="0" rtl="0" algn="l">
              <a:spcBef>
                <a:spcPts val="0"/>
              </a:spcBef>
              <a:spcAft>
                <a:spcPts val="0"/>
              </a:spcAft>
              <a:buNone/>
            </a:pPr>
            <a:r>
              <a:rPr lang="es-MX" sz="1200">
                <a:latin typeface="Calibri"/>
                <a:ea typeface="Calibri"/>
                <a:cs typeface="Calibri"/>
                <a:sym typeface="Calibri"/>
              </a:rPr>
              <a:t>Identifying our epilepsy cohort</a:t>
            </a:r>
            <a:endParaRPr/>
          </a:p>
        </p:txBody>
      </p:sp>
      <p:sp>
        <p:nvSpPr>
          <p:cNvPr id="156" name="Google Shape;15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Add contextual difusión análisis protocol</a:t>
            </a:r>
            <a:endParaRPr/>
          </a:p>
        </p:txBody>
      </p:sp>
      <p:sp>
        <p:nvSpPr>
          <p:cNvPr id="763" name="Google Shape;763;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02124"/>
              </a:buClr>
              <a:buSzPts val="1200"/>
              <a:buFont typeface="arial"/>
              <a:buNone/>
            </a:pPr>
            <a:r>
              <a:rPr b="0" i="0" lang="es-MX">
                <a:solidFill>
                  <a:srgbClr val="202124"/>
                </a:solidFill>
                <a:latin typeface="arial"/>
                <a:ea typeface="arial"/>
                <a:cs typeface="arial"/>
                <a:sym typeface="arial"/>
              </a:rPr>
              <a:t>with blue indicating superior–inferior, red indicating </a:t>
            </a:r>
            <a:r>
              <a:rPr b="1" i="0" lang="es-MX">
                <a:solidFill>
                  <a:srgbClr val="202124"/>
                </a:solidFill>
                <a:latin typeface="arial"/>
                <a:ea typeface="arial"/>
                <a:cs typeface="arial"/>
                <a:sym typeface="arial"/>
              </a:rPr>
              <a:t>transverse</a:t>
            </a:r>
            <a:r>
              <a:rPr b="0" i="0" lang="es-MX">
                <a:solidFill>
                  <a:srgbClr val="202124"/>
                </a:solidFill>
                <a:latin typeface="arial"/>
                <a:ea typeface="arial"/>
                <a:cs typeface="arial"/>
                <a:sym typeface="arial"/>
              </a:rPr>
              <a:t>, and green indicating anterior–posterior.</a:t>
            </a:r>
            <a:endParaRPr/>
          </a:p>
        </p:txBody>
      </p:sp>
      <p:sp>
        <p:nvSpPr>
          <p:cNvPr id="842" name="Google Shape;842;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800">
                <a:latin typeface="Calibri"/>
                <a:ea typeface="Calibri"/>
                <a:cs typeface="Calibri"/>
                <a:sym typeface="Calibri"/>
              </a:rPr>
              <a:t>the multi-echo acquisition MRI was performed on a 3T Siemens system (TIM Trio, Skyra, Verio and Magnetom Vida). “restricted us the protocol that we followed”</a:t>
            </a:r>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s-MX" sz="1800">
                <a:latin typeface="Calibri"/>
                <a:ea typeface="Calibri"/>
                <a:cs typeface="Calibri"/>
                <a:sym typeface="Calibri"/>
              </a:rPr>
              <a:t>This is for all 21 pre and 14 post</a:t>
            </a:r>
            <a:endParaRPr sz="1800"/>
          </a:p>
        </p:txBody>
      </p:sp>
      <p:sp>
        <p:nvSpPr>
          <p:cNvPr id="183" name="Google Shape;18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800">
                <a:latin typeface="Calibri"/>
                <a:ea typeface="Calibri"/>
                <a:cs typeface="Calibri"/>
                <a:sym typeface="Calibri"/>
              </a:rPr>
              <a:t>the multi-echo acquisition MRI was performed on a 3T Siemens system (TIM Trio, Skyra, Verio and Magnetom Vida). “restricted us the protocol that we followed”</a:t>
            </a:r>
            <a:endParaRPr/>
          </a:p>
          <a:p>
            <a:pPr indent="0" lvl="0" marL="0" rtl="0" algn="l">
              <a:spcBef>
                <a:spcPts val="0"/>
              </a:spcBef>
              <a:spcAft>
                <a:spcPts val="0"/>
              </a:spcAft>
              <a:buNone/>
            </a:pPr>
            <a:r>
              <a:rPr lang="es-MX" sz="1800">
                <a:latin typeface="Calibri"/>
                <a:ea typeface="Calibri"/>
                <a:cs typeface="Calibri"/>
                <a:sym typeface="Calibri"/>
              </a:rPr>
              <a:t>*check the b values and b0s and gradients</a:t>
            </a:r>
            <a:endParaRPr/>
          </a:p>
          <a:p>
            <a:pPr indent="0" lvl="0" marL="0" rtl="0" algn="l">
              <a:spcBef>
                <a:spcPts val="0"/>
              </a:spcBef>
              <a:spcAft>
                <a:spcPts val="0"/>
              </a:spcAft>
              <a:buNone/>
            </a:pPr>
            <a:r>
              <a:rPr lang="es-MX" sz="1800">
                <a:latin typeface="Calibri"/>
                <a:ea typeface="Calibri"/>
                <a:cs typeface="Calibri"/>
                <a:sym typeface="Calibri"/>
              </a:rPr>
              <a:t>Only the 13 subjects</a:t>
            </a:r>
            <a:endParaRPr sz="1800"/>
          </a:p>
        </p:txBody>
      </p:sp>
      <p:sp>
        <p:nvSpPr>
          <p:cNvPr id="198" name="Google Shape;19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latin typeface="Calibri"/>
                <a:ea typeface="Calibri"/>
                <a:cs typeface="Calibri"/>
                <a:sym typeface="Calibri"/>
              </a:rPr>
              <a:t>The preoperative and postoperative structural (T1 weighted) and diffusion-weighted imaging (DWI) sequences were recovered per subject from the database (proximity to surgery depended on availability), </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s-MX" sz="1200">
                <a:latin typeface="Calibri"/>
                <a:ea typeface="Calibri"/>
                <a:cs typeface="Calibri"/>
                <a:sym typeface="Calibri"/>
              </a:rPr>
              <a:t>Experimental setup</a:t>
            </a:r>
            <a:endParaRPr/>
          </a:p>
        </p:txBody>
      </p:sp>
      <p:sp>
        <p:nvSpPr>
          <p:cNvPr id="213" name="Google Shape;21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MX" sz="1200"/>
              <a:t>In diffusion MRI, magnetic field gradients are employed to sensitize the image to diffusion in a particular direction. The direction is different for each image, resulting in a different pattern of signal loss (dark areas) due to anisotropic diffusion.</a:t>
            </a:r>
            <a:endParaRPr/>
          </a:p>
          <a:p>
            <a:pPr indent="0" lvl="0" marL="0" marR="0" rtl="0" algn="l">
              <a:lnSpc>
                <a:spcPct val="100000"/>
              </a:lnSpc>
              <a:spcBef>
                <a:spcPts val="0"/>
              </a:spcBef>
              <a:spcAft>
                <a:spcPts val="0"/>
              </a:spcAft>
              <a:buClr>
                <a:schemeClr val="dk1"/>
              </a:buClr>
              <a:buSzPts val="1200"/>
              <a:buFont typeface="Calibri"/>
              <a:buNone/>
            </a:pPr>
            <a:r>
              <a:rPr lang="es-MX" sz="1200"/>
              <a:t>Faster – dark</a:t>
            </a:r>
            <a:endParaRPr/>
          </a:p>
          <a:p>
            <a:pPr indent="0" lvl="0" marL="0" marR="0" rtl="0" algn="l">
              <a:lnSpc>
                <a:spcPct val="100000"/>
              </a:lnSpc>
              <a:spcBef>
                <a:spcPts val="0"/>
              </a:spcBef>
              <a:spcAft>
                <a:spcPts val="0"/>
              </a:spcAft>
              <a:buClr>
                <a:schemeClr val="dk1"/>
              </a:buClr>
              <a:buSzPts val="1200"/>
              <a:buFont typeface="Calibri"/>
              <a:buNone/>
            </a:pPr>
            <a:r>
              <a:rPr lang="es-MX" sz="1200"/>
              <a:t>Slower - white</a:t>
            </a:r>
            <a:endParaRPr/>
          </a:p>
          <a:p>
            <a:pPr indent="0" lvl="0" marL="0" marR="0" rtl="0" algn="l">
              <a:lnSpc>
                <a:spcPct val="100000"/>
              </a:lnSpc>
              <a:spcBef>
                <a:spcPts val="0"/>
              </a:spcBef>
              <a:spcAft>
                <a:spcPts val="0"/>
              </a:spcAft>
              <a:buClr>
                <a:schemeClr val="dk1"/>
              </a:buClr>
              <a:buSzPts val="1200"/>
              <a:buFont typeface="Calibri"/>
              <a:buNone/>
            </a:pPr>
            <a:r>
              <a:t/>
            </a:r>
            <a:endParaRPr sz="1200"/>
          </a:p>
          <a:p>
            <a:pPr indent="0" lvl="0" marL="0" marR="0" rtl="0" algn="l">
              <a:lnSpc>
                <a:spcPct val="100000"/>
              </a:lnSpc>
              <a:spcBef>
                <a:spcPts val="0"/>
              </a:spcBef>
              <a:spcAft>
                <a:spcPts val="0"/>
              </a:spcAft>
              <a:buClr>
                <a:schemeClr val="dk1"/>
              </a:buClr>
              <a:buSzPts val="1200"/>
              <a:buFont typeface="Calibri"/>
              <a:buNone/>
            </a:pPr>
            <a:r>
              <a:t/>
            </a:r>
            <a:endParaRPr sz="1200"/>
          </a:p>
          <a:p>
            <a:pPr indent="0" lvl="0" marL="0" marR="0" rtl="0" algn="l">
              <a:lnSpc>
                <a:spcPct val="100000"/>
              </a:lnSpc>
              <a:spcBef>
                <a:spcPts val="0"/>
              </a:spcBef>
              <a:spcAft>
                <a:spcPts val="0"/>
              </a:spcAft>
              <a:buClr>
                <a:schemeClr val="dk1"/>
              </a:buClr>
              <a:buSzPts val="1200"/>
              <a:buFont typeface="Calibri"/>
              <a:buNone/>
            </a:pPr>
            <a:r>
              <a:t/>
            </a:r>
            <a:endParaRPr sz="1200"/>
          </a:p>
          <a:p>
            <a:pPr indent="0" lvl="0" marL="0" rtl="0" algn="l">
              <a:spcBef>
                <a:spcPts val="0"/>
              </a:spcBef>
              <a:spcAft>
                <a:spcPts val="0"/>
              </a:spcAft>
              <a:buNone/>
            </a:pPr>
            <a:r>
              <a:t/>
            </a:r>
            <a:endParaRPr/>
          </a:p>
        </p:txBody>
      </p:sp>
      <p:sp>
        <p:nvSpPr>
          <p:cNvPr id="240" name="Google Shape;24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57"/>
          <p:cNvSpPr txBox="1"/>
          <p:nvPr>
            <p:ph type="ctrTitle"/>
          </p:nvPr>
        </p:nvSpPr>
        <p:spPr>
          <a:xfrm>
            <a:off x="482600" y="978408"/>
            <a:ext cx="10506991" cy="253155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6600"/>
              <a:buFont typeface="Arial"/>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7"/>
          <p:cNvSpPr txBox="1"/>
          <p:nvPr>
            <p:ph idx="1" type="subTitle"/>
          </p:nvPr>
        </p:nvSpPr>
        <p:spPr>
          <a:xfrm>
            <a:off x="482600" y="3602038"/>
            <a:ext cx="10506991" cy="227755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57"/>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7"/>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7"/>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23" name="Google Shape;23;p57"/>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5" name="Shape 85"/>
        <p:cNvGrpSpPr/>
        <p:nvPr/>
      </p:nvGrpSpPr>
      <p:grpSpPr>
        <a:xfrm>
          <a:off x="0" y="0"/>
          <a:ext cx="0" cy="0"/>
          <a:chOff x="0" y="0"/>
          <a:chExt cx="0" cy="0"/>
        </a:xfrm>
      </p:grpSpPr>
      <p:sp>
        <p:nvSpPr>
          <p:cNvPr id="86" name="Google Shape;86;p66"/>
          <p:cNvSpPr/>
          <p:nvPr/>
        </p:nvSpPr>
        <p:spPr>
          <a:xfrm>
            <a:off x="482600" y="483576"/>
            <a:ext cx="11147071" cy="2434825"/>
          </a:xfrm>
          <a:prstGeom prst="rect">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66"/>
          <p:cNvSpPr txBox="1"/>
          <p:nvPr>
            <p:ph type="title"/>
          </p:nvPr>
        </p:nvSpPr>
        <p:spPr>
          <a:xfrm>
            <a:off x="482600" y="978408"/>
            <a:ext cx="10506991" cy="175526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66"/>
          <p:cNvSpPr txBox="1"/>
          <p:nvPr>
            <p:ph idx="1" type="body"/>
          </p:nvPr>
        </p:nvSpPr>
        <p:spPr>
          <a:xfrm rot="5400000">
            <a:off x="4191213" y="-603890"/>
            <a:ext cx="3092949" cy="1050699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66"/>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66"/>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66"/>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92" name="Google Shape;92;p66"/>
          <p:cNvCxnSpPr/>
          <p:nvPr/>
        </p:nvCxnSpPr>
        <p:spPr>
          <a:xfrm>
            <a:off x="482600" y="2918401"/>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93" name="Google Shape;93;p66"/>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67"/>
          <p:cNvSpPr txBox="1"/>
          <p:nvPr>
            <p:ph type="title"/>
          </p:nvPr>
        </p:nvSpPr>
        <p:spPr>
          <a:xfrm rot="5400000">
            <a:off x="6953262" y="2066856"/>
            <a:ext cx="5124777" cy="294788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67"/>
          <p:cNvSpPr txBox="1"/>
          <p:nvPr>
            <p:ph idx="1" type="body"/>
          </p:nvPr>
        </p:nvSpPr>
        <p:spPr>
          <a:xfrm rot="5400000">
            <a:off x="1550470" y="-87430"/>
            <a:ext cx="5124777" cy="725645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67"/>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67"/>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67"/>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58"/>
          <p:cNvSpPr txBox="1"/>
          <p:nvPr>
            <p:ph type="title"/>
          </p:nvPr>
        </p:nvSpPr>
        <p:spPr>
          <a:xfrm>
            <a:off x="482600" y="978408"/>
            <a:ext cx="10634472" cy="215798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8"/>
          <p:cNvSpPr txBox="1"/>
          <p:nvPr>
            <p:ph idx="1" type="body"/>
          </p:nvPr>
        </p:nvSpPr>
        <p:spPr>
          <a:xfrm>
            <a:off x="482600" y="3306870"/>
            <a:ext cx="10506991" cy="257272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58"/>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8"/>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8"/>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59"/>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9"/>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9"/>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60"/>
          <p:cNvSpPr/>
          <p:nvPr/>
        </p:nvSpPr>
        <p:spPr>
          <a:xfrm>
            <a:off x="481007" y="3922232"/>
            <a:ext cx="11147071" cy="2434825"/>
          </a:xfrm>
          <a:prstGeom prst="rect">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60"/>
          <p:cNvSpPr txBox="1"/>
          <p:nvPr>
            <p:ph type="title"/>
          </p:nvPr>
        </p:nvSpPr>
        <p:spPr>
          <a:xfrm>
            <a:off x="482600" y="978409"/>
            <a:ext cx="10515600" cy="2716769"/>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0"/>
          <p:cNvSpPr txBox="1"/>
          <p:nvPr>
            <p:ph idx="1" type="body"/>
          </p:nvPr>
        </p:nvSpPr>
        <p:spPr>
          <a:xfrm>
            <a:off x="482600" y="4171445"/>
            <a:ext cx="10515600" cy="191820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i="1" sz="2400">
                <a:solidFill>
                  <a:schemeClr val="dk1"/>
                </a:solidFill>
                <a:latin typeface="Arial"/>
                <a:ea typeface="Arial"/>
                <a:cs typeface="Arial"/>
                <a:sym typeface="Aria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60"/>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0"/>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0"/>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41" name="Google Shape;41;p60"/>
          <p:cNvCxnSpPr/>
          <p:nvPr/>
        </p:nvCxnSpPr>
        <p:spPr>
          <a:xfrm>
            <a:off x="481007" y="3922232"/>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42" name="Google Shape;42;p60"/>
          <p:cNvCxnSpPr/>
          <p:nvPr/>
        </p:nvCxnSpPr>
        <p:spPr>
          <a:xfrm>
            <a:off x="482600" y="6368138"/>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43" name="Google Shape;43;p60"/>
          <p:cNvCxnSpPr/>
          <p:nvPr/>
        </p:nvCxnSpPr>
        <p:spPr>
          <a:xfrm>
            <a:off x="481007" y="6368138"/>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61"/>
          <p:cNvSpPr/>
          <p:nvPr/>
        </p:nvSpPr>
        <p:spPr>
          <a:xfrm>
            <a:off x="481007" y="483577"/>
            <a:ext cx="11147071" cy="2434824"/>
          </a:xfrm>
          <a:prstGeom prst="rect">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 name="Google Shape;46;p61"/>
          <p:cNvSpPr txBox="1"/>
          <p:nvPr>
            <p:ph type="title"/>
          </p:nvPr>
        </p:nvSpPr>
        <p:spPr>
          <a:xfrm>
            <a:off x="482599" y="978408"/>
            <a:ext cx="11147071" cy="175526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1"/>
          <p:cNvSpPr txBox="1"/>
          <p:nvPr>
            <p:ph idx="1" type="body"/>
          </p:nvPr>
        </p:nvSpPr>
        <p:spPr>
          <a:xfrm>
            <a:off x="482600" y="3103131"/>
            <a:ext cx="5418551" cy="30738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61"/>
          <p:cNvSpPr txBox="1"/>
          <p:nvPr>
            <p:ph idx="2" type="body"/>
          </p:nvPr>
        </p:nvSpPr>
        <p:spPr>
          <a:xfrm>
            <a:off x="6211120" y="3103131"/>
            <a:ext cx="5418551" cy="30738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61"/>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1"/>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1"/>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52" name="Google Shape;52;p61"/>
          <p:cNvCxnSpPr/>
          <p:nvPr/>
        </p:nvCxnSpPr>
        <p:spPr>
          <a:xfrm>
            <a:off x="482600" y="2918401"/>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53" name="Google Shape;53;p61"/>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62"/>
          <p:cNvSpPr txBox="1"/>
          <p:nvPr>
            <p:ph type="title"/>
          </p:nvPr>
        </p:nvSpPr>
        <p:spPr>
          <a:xfrm>
            <a:off x="484631" y="978407"/>
            <a:ext cx="11145039" cy="1339584"/>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2"/>
          <p:cNvSpPr txBox="1"/>
          <p:nvPr>
            <p:ph idx="1" type="body"/>
          </p:nvPr>
        </p:nvSpPr>
        <p:spPr>
          <a:xfrm>
            <a:off x="484632" y="2500921"/>
            <a:ext cx="534622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0" i="1" sz="2400">
                <a:solidFill>
                  <a:schemeClr val="dk1"/>
                </a:solidFill>
                <a:latin typeface="Arial"/>
                <a:ea typeface="Arial"/>
                <a:cs typeface="Arial"/>
                <a:sym typeface="Arial"/>
              </a:defRPr>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62"/>
          <p:cNvSpPr txBox="1"/>
          <p:nvPr>
            <p:ph idx="2" type="body"/>
          </p:nvPr>
        </p:nvSpPr>
        <p:spPr>
          <a:xfrm>
            <a:off x="484632" y="3428999"/>
            <a:ext cx="5346222" cy="27606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62"/>
          <p:cNvSpPr txBox="1"/>
          <p:nvPr>
            <p:ph idx="3" type="body"/>
          </p:nvPr>
        </p:nvSpPr>
        <p:spPr>
          <a:xfrm>
            <a:off x="6257120" y="2500921"/>
            <a:ext cx="537255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0" i="1" sz="2400">
                <a:solidFill>
                  <a:schemeClr val="dk1"/>
                </a:solidFill>
                <a:latin typeface="Arial"/>
                <a:ea typeface="Arial"/>
                <a:cs typeface="Arial"/>
                <a:sym typeface="Arial"/>
              </a:defRPr>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62"/>
          <p:cNvSpPr txBox="1"/>
          <p:nvPr>
            <p:ph idx="4" type="body"/>
          </p:nvPr>
        </p:nvSpPr>
        <p:spPr>
          <a:xfrm>
            <a:off x="6257120" y="3428999"/>
            <a:ext cx="5372551" cy="27606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62"/>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2"/>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2"/>
          <p:cNvSpPr txBox="1"/>
          <p:nvPr>
            <p:ph idx="12" type="sldNum"/>
          </p:nvPr>
        </p:nvSpPr>
        <p:spPr>
          <a:xfrm>
            <a:off x="10989591" y="-7190"/>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3"/>
          <p:cNvSpPr/>
          <p:nvPr/>
        </p:nvSpPr>
        <p:spPr>
          <a:xfrm>
            <a:off x="481007" y="3933311"/>
            <a:ext cx="11147071" cy="2434825"/>
          </a:xfrm>
          <a:prstGeom prst="rect">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63"/>
          <p:cNvSpPr txBox="1"/>
          <p:nvPr>
            <p:ph type="title"/>
          </p:nvPr>
        </p:nvSpPr>
        <p:spPr>
          <a:xfrm>
            <a:off x="482600" y="978408"/>
            <a:ext cx="10634472" cy="2591509"/>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63"/>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3"/>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63"/>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cxnSp>
        <p:nvCxnSpPr>
          <p:cNvPr id="69" name="Google Shape;69;p63"/>
          <p:cNvCxnSpPr/>
          <p:nvPr/>
        </p:nvCxnSpPr>
        <p:spPr>
          <a:xfrm>
            <a:off x="482600" y="3933311"/>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70" name="Google Shape;70;p63"/>
          <p:cNvCxnSpPr/>
          <p:nvPr/>
        </p:nvCxnSpPr>
        <p:spPr>
          <a:xfrm>
            <a:off x="481007" y="6368138"/>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1" name="Shape 71"/>
        <p:cNvGrpSpPr/>
        <p:nvPr/>
      </p:nvGrpSpPr>
      <p:grpSpPr>
        <a:xfrm>
          <a:off x="0" y="0"/>
          <a:ext cx="0" cy="0"/>
          <a:chOff x="0" y="0"/>
          <a:chExt cx="0" cy="0"/>
        </a:xfrm>
      </p:grpSpPr>
      <p:sp>
        <p:nvSpPr>
          <p:cNvPr id="72" name="Google Shape;72;p64"/>
          <p:cNvSpPr txBox="1"/>
          <p:nvPr>
            <p:ph type="title"/>
          </p:nvPr>
        </p:nvSpPr>
        <p:spPr>
          <a:xfrm>
            <a:off x="484632" y="978408"/>
            <a:ext cx="4287393" cy="245059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5400"/>
              <a:buFont typeface="Arial"/>
              <a:buNone/>
              <a:defRPr sz="5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64"/>
          <p:cNvSpPr txBox="1"/>
          <p:nvPr>
            <p:ph idx="1" type="body"/>
          </p:nvPr>
        </p:nvSpPr>
        <p:spPr>
          <a:xfrm>
            <a:off x="5183187" y="987425"/>
            <a:ext cx="6446484" cy="48736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3200"/>
              <a:buNone/>
              <a:defRPr sz="3200"/>
            </a:lvl1pPr>
            <a:lvl2pPr indent="-406400" lvl="1" marL="914400" algn="l">
              <a:lnSpc>
                <a:spcPct val="100000"/>
              </a:lnSpc>
              <a:spcBef>
                <a:spcPts val="500"/>
              </a:spcBef>
              <a:spcAft>
                <a:spcPts val="0"/>
              </a:spcAft>
              <a:buClr>
                <a:schemeClr val="dk1"/>
              </a:buClr>
              <a:buSzPts val="2800"/>
              <a:buChar char="•"/>
              <a:defRPr sz="2800"/>
            </a:lvl2pPr>
            <a:lvl3pPr indent="-228600" lvl="2" marL="1371600" algn="l">
              <a:lnSpc>
                <a:spcPct val="100000"/>
              </a:lnSpc>
              <a:spcBef>
                <a:spcPts val="500"/>
              </a:spcBef>
              <a:spcAft>
                <a:spcPts val="0"/>
              </a:spcAft>
              <a:buClr>
                <a:schemeClr val="dk1"/>
              </a:buClr>
              <a:buSzPts val="2400"/>
              <a:buNone/>
              <a:defRPr sz="2400"/>
            </a:lvl3pPr>
            <a:lvl4pPr indent="-355600" lvl="3" marL="1828800" algn="l">
              <a:lnSpc>
                <a:spcPct val="100000"/>
              </a:lnSpc>
              <a:spcBef>
                <a:spcPts val="500"/>
              </a:spcBef>
              <a:spcAft>
                <a:spcPts val="0"/>
              </a:spcAft>
              <a:buClr>
                <a:schemeClr val="dk1"/>
              </a:buClr>
              <a:buSzPts val="2000"/>
              <a:buChar char="•"/>
              <a:defRPr sz="2000"/>
            </a:lvl4pPr>
            <a:lvl5pPr indent="-228600" lvl="4" marL="2286000" algn="l">
              <a:lnSpc>
                <a:spcPct val="100000"/>
              </a:lnSpc>
              <a:spcBef>
                <a:spcPts val="500"/>
              </a:spcBef>
              <a:spcAft>
                <a:spcPts val="0"/>
              </a:spcAft>
              <a:buClr>
                <a:schemeClr val="dk1"/>
              </a:buClr>
              <a:buSzPts val="2000"/>
              <a:buNone/>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64"/>
          <p:cNvSpPr txBox="1"/>
          <p:nvPr>
            <p:ph idx="2" type="body"/>
          </p:nvPr>
        </p:nvSpPr>
        <p:spPr>
          <a:xfrm>
            <a:off x="484632" y="3645074"/>
            <a:ext cx="4287393" cy="222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i="1" sz="2400">
                <a:solidFill>
                  <a:schemeClr val="dk1"/>
                </a:solidFill>
                <a:latin typeface="Arial"/>
                <a:ea typeface="Arial"/>
                <a:cs typeface="Arial"/>
                <a:sym typeface="Arial"/>
              </a:defRPr>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64"/>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4"/>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4"/>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65"/>
          <p:cNvSpPr txBox="1"/>
          <p:nvPr>
            <p:ph type="title"/>
          </p:nvPr>
        </p:nvSpPr>
        <p:spPr>
          <a:xfrm>
            <a:off x="484632" y="978407"/>
            <a:ext cx="4287393" cy="2450593"/>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5400"/>
              <a:buFont typeface="Arial"/>
              <a:buNone/>
              <a:defRPr sz="5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5"/>
          <p:cNvSpPr/>
          <p:nvPr>
            <p:ph idx="2" type="pic"/>
          </p:nvPr>
        </p:nvSpPr>
        <p:spPr>
          <a:xfrm>
            <a:off x="5183187" y="987425"/>
            <a:ext cx="6446483" cy="4873625"/>
          </a:xfrm>
          <a:prstGeom prst="rect">
            <a:avLst/>
          </a:prstGeom>
          <a:noFill/>
          <a:ln>
            <a:noFill/>
          </a:ln>
        </p:spPr>
      </p:sp>
      <p:sp>
        <p:nvSpPr>
          <p:cNvPr id="81" name="Google Shape;81;p65"/>
          <p:cNvSpPr txBox="1"/>
          <p:nvPr>
            <p:ph idx="1" type="body"/>
          </p:nvPr>
        </p:nvSpPr>
        <p:spPr>
          <a:xfrm>
            <a:off x="484632" y="3645074"/>
            <a:ext cx="4287393" cy="222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i="1" sz="2400">
                <a:solidFill>
                  <a:schemeClr val="dk1"/>
                </a:solidFill>
                <a:latin typeface="Arial"/>
                <a:ea typeface="Arial"/>
                <a:cs typeface="Arial"/>
                <a:sym typeface="Arial"/>
              </a:defRPr>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65"/>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5"/>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5"/>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6"/>
          <p:cNvSpPr txBox="1"/>
          <p:nvPr>
            <p:ph type="title"/>
          </p:nvPr>
        </p:nvSpPr>
        <p:spPr>
          <a:xfrm>
            <a:off x="482600" y="978408"/>
            <a:ext cx="10506991" cy="215309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6"/>
          <p:cNvSpPr txBox="1"/>
          <p:nvPr>
            <p:ph idx="1" type="body"/>
          </p:nvPr>
        </p:nvSpPr>
        <p:spPr>
          <a:xfrm>
            <a:off x="482600" y="3306870"/>
            <a:ext cx="10506991" cy="2572721"/>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56"/>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56"/>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56"/>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dk1"/>
                </a:solidFill>
                <a:latin typeface="Arial"/>
                <a:ea typeface="Arial"/>
                <a:cs typeface="Arial"/>
                <a:sym typeface="Arial"/>
              </a:defRPr>
            </a:lvl1pPr>
            <a:lvl2pPr indent="0" lvl="1" marL="0" marR="0" rtl="0" algn="r">
              <a:spcBef>
                <a:spcPts val="0"/>
              </a:spcBef>
              <a:buNone/>
              <a:defRPr b="0" i="0" sz="900" u="none" cap="none" strike="noStrike">
                <a:solidFill>
                  <a:schemeClr val="dk1"/>
                </a:solidFill>
                <a:latin typeface="Arial"/>
                <a:ea typeface="Arial"/>
                <a:cs typeface="Arial"/>
                <a:sym typeface="Arial"/>
              </a:defRPr>
            </a:lvl2pPr>
            <a:lvl3pPr indent="0" lvl="2" marL="0" marR="0" rtl="0" algn="r">
              <a:spcBef>
                <a:spcPts val="0"/>
              </a:spcBef>
              <a:buNone/>
              <a:defRPr b="0" i="0" sz="900" u="none" cap="none" strike="noStrike">
                <a:solidFill>
                  <a:schemeClr val="dk1"/>
                </a:solidFill>
                <a:latin typeface="Arial"/>
                <a:ea typeface="Arial"/>
                <a:cs typeface="Arial"/>
                <a:sym typeface="Arial"/>
              </a:defRPr>
            </a:lvl3pPr>
            <a:lvl4pPr indent="0" lvl="3" marL="0" marR="0" rtl="0" algn="r">
              <a:spcBef>
                <a:spcPts val="0"/>
              </a:spcBef>
              <a:buNone/>
              <a:defRPr b="0" i="0" sz="900" u="none" cap="none" strike="noStrike">
                <a:solidFill>
                  <a:schemeClr val="dk1"/>
                </a:solidFill>
                <a:latin typeface="Arial"/>
                <a:ea typeface="Arial"/>
                <a:cs typeface="Arial"/>
                <a:sym typeface="Arial"/>
              </a:defRPr>
            </a:lvl4pPr>
            <a:lvl5pPr indent="0" lvl="4" marL="0" marR="0" rtl="0" algn="r">
              <a:spcBef>
                <a:spcPts val="0"/>
              </a:spcBef>
              <a:buNone/>
              <a:defRPr b="0" i="0" sz="900" u="none" cap="none" strike="noStrike">
                <a:solidFill>
                  <a:schemeClr val="dk1"/>
                </a:solidFill>
                <a:latin typeface="Arial"/>
                <a:ea typeface="Arial"/>
                <a:cs typeface="Arial"/>
                <a:sym typeface="Arial"/>
              </a:defRPr>
            </a:lvl5pPr>
            <a:lvl6pPr indent="0" lvl="5" marL="0" marR="0" rtl="0" algn="r">
              <a:spcBef>
                <a:spcPts val="0"/>
              </a:spcBef>
              <a:buNone/>
              <a:defRPr b="0" i="0" sz="900" u="none" cap="none" strike="noStrike">
                <a:solidFill>
                  <a:schemeClr val="dk1"/>
                </a:solidFill>
                <a:latin typeface="Arial"/>
                <a:ea typeface="Arial"/>
                <a:cs typeface="Arial"/>
                <a:sym typeface="Arial"/>
              </a:defRPr>
            </a:lvl6pPr>
            <a:lvl7pPr indent="0" lvl="6" marL="0" marR="0" rtl="0" algn="r">
              <a:spcBef>
                <a:spcPts val="0"/>
              </a:spcBef>
              <a:buNone/>
              <a:defRPr b="0" i="0" sz="900" u="none" cap="none" strike="noStrike">
                <a:solidFill>
                  <a:schemeClr val="dk1"/>
                </a:solidFill>
                <a:latin typeface="Arial"/>
                <a:ea typeface="Arial"/>
                <a:cs typeface="Arial"/>
                <a:sym typeface="Arial"/>
              </a:defRPr>
            </a:lvl7pPr>
            <a:lvl8pPr indent="0" lvl="7" marL="0" marR="0" rtl="0" algn="r">
              <a:spcBef>
                <a:spcPts val="0"/>
              </a:spcBef>
              <a:buNone/>
              <a:defRPr b="0" i="0" sz="900" u="none" cap="none" strike="noStrike">
                <a:solidFill>
                  <a:schemeClr val="dk1"/>
                </a:solidFill>
                <a:latin typeface="Arial"/>
                <a:ea typeface="Arial"/>
                <a:cs typeface="Arial"/>
                <a:sym typeface="Arial"/>
              </a:defRPr>
            </a:lvl8pPr>
            <a:lvl9pPr indent="0" lvl="8" marL="0" marR="0" rtl="0" algn="r">
              <a:spcBef>
                <a:spcPts val="0"/>
              </a:spcBef>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cxnSp>
        <p:nvCxnSpPr>
          <p:cNvPr id="15" name="Google Shape;15;p56"/>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16" name="Google Shape;16;p56"/>
          <p:cNvCxnSpPr/>
          <p:nvPr/>
        </p:nvCxnSpPr>
        <p:spPr>
          <a:xfrm>
            <a:off x="482600" y="6368138"/>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2.jpg"/><Relationship Id="rId7" Type="http://schemas.openxmlformats.org/officeDocument/2006/relationships/image" Target="../media/image28.jpg"/><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8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15.png"/><Relationship Id="rId7" Type="http://schemas.openxmlformats.org/officeDocument/2006/relationships/image" Target="../media/image86.png"/><Relationship Id="rId8"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6.png"/><Relationship Id="rId4" Type="http://schemas.openxmlformats.org/officeDocument/2006/relationships/image" Target="../media/image44.png"/><Relationship Id="rId5"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6.jpg"/><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8.gif"/><Relationship Id="rId4" Type="http://schemas.openxmlformats.org/officeDocument/2006/relationships/image" Target="../media/image7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3.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4.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5.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0.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2.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1.png"/><Relationship Id="rId4" Type="http://schemas.openxmlformats.org/officeDocument/2006/relationships/image" Target="../media/image79.png"/><Relationship Id="rId5" Type="http://schemas.openxmlformats.org/officeDocument/2006/relationships/image" Target="../media/image75.png"/><Relationship Id="rId6"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fnndsc.org/personnel" TargetMode="External"/><Relationship Id="rId4" Type="http://schemas.openxmlformats.org/officeDocument/2006/relationships/hyperlink" Target="https://community.mrtrix.org/t/reorienting-dwi-data-and-bvecs/5266/4" TargetMode="External"/><Relationship Id="rId5" Type="http://schemas.openxmlformats.org/officeDocument/2006/relationships/hyperlink" Target="https://doi.org/10.17605/OSF.IO/FKYHT" TargetMode="External"/><Relationship Id="rId6" Type="http://schemas.openxmlformats.org/officeDocument/2006/relationships/hyperlink" Target="https://doi.org/10.1212/wnl.0000000000011315" TargetMode="External"/><Relationship Id="rId7" Type="http://schemas.openxmlformats.org/officeDocument/2006/relationships/hyperlink" Target="https://mriquestions.com/iso-anisotropic-diffusion.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3.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3.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gif"/><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1"/>
          <p:cNvSpPr/>
          <p:nvPr/>
        </p:nvSpPr>
        <p:spPr>
          <a:xfrm>
            <a:off x="0" y="-1"/>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6" name="Google Shape;106;p1"/>
          <p:cNvSpPr/>
          <p:nvPr/>
        </p:nvSpPr>
        <p:spPr>
          <a:xfrm>
            <a:off x="0" y="-1"/>
            <a:ext cx="12192000" cy="6858001"/>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Una imagen de una flor&#10;&#10;Descripción generada automáticamente con confianza media" id="107" name="Google Shape;107;p1"/>
          <p:cNvPicPr preferRelativeResize="0"/>
          <p:nvPr/>
        </p:nvPicPr>
        <p:blipFill rotWithShape="1">
          <a:blip r:embed="rId3">
            <a:alphaModFix amt="40000"/>
          </a:blip>
          <a:srcRect b="12664" l="0" r="-1" t="17658"/>
          <a:stretch/>
        </p:blipFill>
        <p:spPr>
          <a:xfrm>
            <a:off x="20" y="-1"/>
            <a:ext cx="12188932" cy="6858000"/>
          </a:xfrm>
          <a:prstGeom prst="rect">
            <a:avLst/>
          </a:prstGeom>
          <a:noFill/>
          <a:ln>
            <a:noFill/>
          </a:ln>
        </p:spPr>
      </p:pic>
      <p:sp>
        <p:nvSpPr>
          <p:cNvPr id="108" name="Google Shape;108;p1"/>
          <p:cNvSpPr txBox="1"/>
          <p:nvPr>
            <p:ph type="ctrTitle"/>
          </p:nvPr>
        </p:nvSpPr>
        <p:spPr>
          <a:xfrm>
            <a:off x="520950" y="2462512"/>
            <a:ext cx="11147071" cy="1924247"/>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FFFF"/>
              </a:buClr>
              <a:buSzPts val="3800"/>
              <a:buFont typeface="Arial"/>
              <a:buNone/>
            </a:pPr>
            <a:r>
              <a:rPr lang="es-MX" sz="3800">
                <a:solidFill>
                  <a:srgbClr val="FFFFFF"/>
                </a:solidFill>
              </a:rPr>
              <a:t>Technical processing of diffusion MRI data for connectomics in pre- and post-surgical patients with drug-resistance epilepsy</a:t>
            </a:r>
            <a:endParaRPr sz="3800">
              <a:solidFill>
                <a:srgbClr val="FFFFFF"/>
              </a:solidFill>
            </a:endParaRPr>
          </a:p>
        </p:txBody>
      </p:sp>
      <p:sp>
        <p:nvSpPr>
          <p:cNvPr id="109" name="Google Shape;109;p1"/>
          <p:cNvSpPr txBox="1"/>
          <p:nvPr>
            <p:ph idx="1" type="subTitle"/>
          </p:nvPr>
        </p:nvSpPr>
        <p:spPr>
          <a:xfrm>
            <a:off x="1713598" y="4386758"/>
            <a:ext cx="8764804" cy="1197291"/>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FFFFF"/>
              </a:buClr>
              <a:buSzPts val="2400"/>
              <a:buNone/>
            </a:pPr>
            <a:r>
              <a:rPr lang="es-MX">
                <a:solidFill>
                  <a:srgbClr val="FFFFFF"/>
                </a:solidFill>
              </a:rPr>
              <a:t>Alma Rosa Cuevas Romero</a:t>
            </a:r>
            <a:endParaRPr/>
          </a:p>
          <a:p>
            <a:pPr indent="0" lvl="0" marL="0" rtl="0" algn="ctr">
              <a:lnSpc>
                <a:spcPct val="100000"/>
              </a:lnSpc>
              <a:spcBef>
                <a:spcPts val="1000"/>
              </a:spcBef>
              <a:spcAft>
                <a:spcPts val="0"/>
              </a:spcAft>
              <a:buClr>
                <a:srgbClr val="FFFFFF"/>
              </a:buClr>
              <a:buSzPts val="2400"/>
              <a:buNone/>
            </a:pPr>
            <a:r>
              <a:rPr lang="es-MX">
                <a:solidFill>
                  <a:srgbClr val="FFFFFF"/>
                </a:solidFill>
              </a:rPr>
              <a:t>Ai Wern Chung</a:t>
            </a:r>
            <a:endParaRPr/>
          </a:p>
        </p:txBody>
      </p:sp>
      <p:cxnSp>
        <p:nvCxnSpPr>
          <p:cNvPr id="110" name="Google Shape;110;p1"/>
          <p:cNvCxnSpPr/>
          <p:nvPr/>
        </p:nvCxnSpPr>
        <p:spPr>
          <a:xfrm>
            <a:off x="482600" y="489855"/>
            <a:ext cx="11147071" cy="0"/>
          </a:xfrm>
          <a:prstGeom prst="straightConnector1">
            <a:avLst/>
          </a:prstGeom>
          <a:noFill/>
          <a:ln cap="flat" cmpd="sng" w="28575">
            <a:solidFill>
              <a:srgbClr val="FFFFFF"/>
            </a:solidFill>
            <a:prstDash val="solid"/>
            <a:miter lim="800000"/>
            <a:headEnd len="sm" w="sm" type="none"/>
            <a:tailEnd len="sm" w="sm" type="none"/>
          </a:ln>
        </p:spPr>
      </p:cxnSp>
      <p:cxnSp>
        <p:nvCxnSpPr>
          <p:cNvPr id="111" name="Google Shape;111;p1"/>
          <p:cNvCxnSpPr/>
          <p:nvPr/>
        </p:nvCxnSpPr>
        <p:spPr>
          <a:xfrm>
            <a:off x="482600" y="6368138"/>
            <a:ext cx="11147071" cy="0"/>
          </a:xfrm>
          <a:prstGeom prst="straightConnector1">
            <a:avLst/>
          </a:prstGeom>
          <a:noFill/>
          <a:ln cap="flat" cmpd="sng" w="28575">
            <a:solidFill>
              <a:srgbClr val="FFFFFF"/>
            </a:solidFill>
            <a:prstDash val="solid"/>
            <a:miter lim="800000"/>
            <a:headEnd len="sm" w="sm" type="none"/>
            <a:tailEnd len="sm" w="sm" type="none"/>
          </a:ln>
        </p:spPr>
      </p:cxnSp>
      <p:sp>
        <p:nvSpPr>
          <p:cNvPr id="112" name="Google Shape;112;p1"/>
          <p:cNvSpPr txBox="1"/>
          <p:nvPr/>
        </p:nvSpPr>
        <p:spPr>
          <a:xfrm>
            <a:off x="6096000" y="6312544"/>
            <a:ext cx="5533670" cy="444362"/>
          </a:xfrm>
          <a:prstGeom prst="rect">
            <a:avLst/>
          </a:prstGeom>
          <a:noFill/>
          <a:ln>
            <a:noFill/>
          </a:ln>
        </p:spPr>
        <p:txBody>
          <a:bodyPr anchorCtr="0" anchor="b" bIns="45700" lIns="91425" spcFirstLastPara="1" rIns="91425" wrap="square" tIns="45700">
            <a:normAutofit/>
          </a:bodyPr>
          <a:lstStyle/>
          <a:p>
            <a:pPr indent="0" lvl="0" marL="0" marR="0" rtl="0" algn="r">
              <a:lnSpc>
                <a:spcPct val="100000"/>
              </a:lnSpc>
              <a:spcBef>
                <a:spcPts val="0"/>
              </a:spcBef>
              <a:spcAft>
                <a:spcPts val="0"/>
              </a:spcAft>
              <a:buClr>
                <a:srgbClr val="FFFFFF"/>
              </a:buClr>
              <a:buSzPts val="1600"/>
              <a:buFont typeface="Arial"/>
              <a:buNone/>
            </a:pPr>
            <a:r>
              <a:rPr b="0" i="0" lang="es-MX" sz="1600" u="none" cap="none" strike="noStrike">
                <a:solidFill>
                  <a:srgbClr val="FFFFFF"/>
                </a:solidFill>
                <a:latin typeface="Arial"/>
                <a:ea typeface="Arial"/>
                <a:cs typeface="Arial"/>
                <a:sym typeface="Arial"/>
              </a:rPr>
              <a:t>September 2021 to January 2022 </a:t>
            </a:r>
            <a:endParaRPr/>
          </a:p>
        </p:txBody>
      </p:sp>
      <p:pic>
        <p:nvPicPr>
          <p:cNvPr descr="Boston Children&amp;#39;s Hospital - Wikipedia" id="113" name="Google Shape;113;p1"/>
          <p:cNvPicPr preferRelativeResize="0"/>
          <p:nvPr/>
        </p:nvPicPr>
        <p:blipFill rotWithShape="1">
          <a:blip r:embed="rId4">
            <a:alphaModFix/>
          </a:blip>
          <a:srcRect b="0" l="0" r="0" t="0"/>
          <a:stretch/>
        </p:blipFill>
        <p:spPr>
          <a:xfrm>
            <a:off x="640254" y="783681"/>
            <a:ext cx="1908860" cy="97988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Logo itesm png 6 » PNG Image" id="114" name="Google Shape;114;p1"/>
          <p:cNvPicPr preferRelativeResize="0"/>
          <p:nvPr/>
        </p:nvPicPr>
        <p:blipFill rotWithShape="1">
          <a:blip r:embed="rId5">
            <a:alphaModFix/>
          </a:blip>
          <a:srcRect b="0" l="1452" r="26451" t="0"/>
          <a:stretch/>
        </p:blipFill>
        <p:spPr>
          <a:xfrm>
            <a:off x="5586484" y="785059"/>
            <a:ext cx="939302" cy="97712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People | NeuroIm Lab." id="115" name="Google Shape;115;p1"/>
          <p:cNvPicPr preferRelativeResize="0"/>
          <p:nvPr/>
        </p:nvPicPr>
        <p:blipFill rotWithShape="1">
          <a:blip r:embed="rId6">
            <a:alphaModFix/>
          </a:blip>
          <a:srcRect b="0" l="0" r="45798" t="0"/>
          <a:stretch/>
        </p:blipFill>
        <p:spPr>
          <a:xfrm>
            <a:off x="8959140" y="783681"/>
            <a:ext cx="2670530" cy="98622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1"/>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Introduction</a:t>
            </a:r>
            <a:endParaRPr/>
          </a:p>
        </p:txBody>
      </p:sp>
      <p:sp>
        <p:nvSpPr>
          <p:cNvPr id="262" name="Google Shape;262;p11"/>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id="263" name="Google Shape;263;p11"/>
          <p:cNvPicPr preferRelativeResize="0"/>
          <p:nvPr/>
        </p:nvPicPr>
        <p:blipFill rotWithShape="1">
          <a:blip r:embed="rId3">
            <a:alphaModFix/>
          </a:blip>
          <a:srcRect b="0" l="4465" r="0" t="0"/>
          <a:stretch/>
        </p:blipFill>
        <p:spPr>
          <a:xfrm>
            <a:off x="6839248" y="1487239"/>
            <a:ext cx="3418372" cy="3397331"/>
          </a:xfrm>
          <a:prstGeom prst="rect">
            <a:avLst/>
          </a:prstGeom>
          <a:noFill/>
          <a:ln>
            <a:noFill/>
          </a:ln>
        </p:spPr>
      </p:pic>
      <p:sp>
        <p:nvSpPr>
          <p:cNvPr id="264" name="Google Shape;264;p11"/>
          <p:cNvSpPr txBox="1"/>
          <p:nvPr/>
        </p:nvSpPr>
        <p:spPr>
          <a:xfrm>
            <a:off x="7339822" y="4884570"/>
            <a:ext cx="2417225" cy="400088"/>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1300"/>
              <a:buFont typeface="Arial"/>
              <a:buNone/>
            </a:pPr>
            <a:r>
              <a:rPr lang="es-MX" sz="1300">
                <a:solidFill>
                  <a:schemeClr val="dk1"/>
                </a:solidFill>
                <a:latin typeface="Arial"/>
                <a:ea typeface="Arial"/>
                <a:cs typeface="Arial"/>
                <a:sym typeface="Arial"/>
              </a:rPr>
              <a:t>(Rubinov and Sporns, 2010)</a:t>
            </a:r>
            <a:endParaRPr/>
          </a:p>
        </p:txBody>
      </p:sp>
      <p:sp>
        <p:nvSpPr>
          <p:cNvPr id="265" name="Google Shape;265;p11"/>
          <p:cNvSpPr txBox="1"/>
          <p:nvPr/>
        </p:nvSpPr>
        <p:spPr>
          <a:xfrm rot="-5400000">
            <a:off x="-1172851" y="3817856"/>
            <a:ext cx="4020461"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Network</a:t>
            </a:r>
            <a:endParaRPr/>
          </a:p>
        </p:txBody>
      </p:sp>
      <p:pic>
        <p:nvPicPr>
          <p:cNvPr id="266" name="Google Shape;266;p11"/>
          <p:cNvPicPr preferRelativeResize="0"/>
          <p:nvPr/>
        </p:nvPicPr>
        <p:blipFill rotWithShape="1">
          <a:blip r:embed="rId4">
            <a:alphaModFix/>
          </a:blip>
          <a:srcRect b="0" l="0" r="0" t="0"/>
          <a:stretch/>
        </p:blipFill>
        <p:spPr>
          <a:xfrm>
            <a:off x="2295360" y="736245"/>
            <a:ext cx="3156983" cy="1850285"/>
          </a:xfrm>
          <a:prstGeom prst="rect">
            <a:avLst/>
          </a:prstGeom>
          <a:noFill/>
          <a:ln>
            <a:noFill/>
          </a:ln>
        </p:spPr>
      </p:pic>
      <p:sp>
        <p:nvSpPr>
          <p:cNvPr id="267" name="Google Shape;267;p11"/>
          <p:cNvSpPr txBox="1"/>
          <p:nvPr/>
        </p:nvSpPr>
        <p:spPr>
          <a:xfrm>
            <a:off x="2295360" y="2586530"/>
            <a:ext cx="3156982" cy="4854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rPr lang="es-MX" sz="1300">
                <a:solidFill>
                  <a:schemeClr val="dk1"/>
                </a:solidFill>
                <a:latin typeface="Arial"/>
                <a:ea typeface="Arial"/>
                <a:cs typeface="Arial"/>
                <a:sym typeface="Arial"/>
              </a:rPr>
              <a:t>The brain segmentation atlas (Desikan-Killliany) determines the nodes</a:t>
            </a:r>
            <a:endParaRPr sz="1300">
              <a:solidFill>
                <a:schemeClr val="dk1"/>
              </a:solidFill>
              <a:latin typeface="Arial"/>
              <a:ea typeface="Arial"/>
              <a:cs typeface="Arial"/>
              <a:sym typeface="Arial"/>
            </a:endParaRPr>
          </a:p>
        </p:txBody>
      </p:sp>
      <p:pic>
        <p:nvPicPr>
          <p:cNvPr id="268" name="Google Shape;268;p11"/>
          <p:cNvPicPr preferRelativeResize="0"/>
          <p:nvPr/>
        </p:nvPicPr>
        <p:blipFill rotWithShape="1">
          <a:blip r:embed="rId5">
            <a:alphaModFix/>
          </a:blip>
          <a:srcRect b="0" l="0" r="0" t="0"/>
          <a:stretch/>
        </p:blipFill>
        <p:spPr>
          <a:xfrm>
            <a:off x="2295361" y="3320733"/>
            <a:ext cx="3156982" cy="2346889"/>
          </a:xfrm>
          <a:prstGeom prst="rect">
            <a:avLst/>
          </a:prstGeom>
          <a:noFill/>
          <a:ln>
            <a:noFill/>
          </a:ln>
        </p:spPr>
      </p:pic>
      <p:sp>
        <p:nvSpPr>
          <p:cNvPr id="269" name="Google Shape;269;p11"/>
          <p:cNvSpPr txBox="1"/>
          <p:nvPr/>
        </p:nvSpPr>
        <p:spPr>
          <a:xfrm>
            <a:off x="2295360" y="5702264"/>
            <a:ext cx="3156981" cy="33378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rPr lang="es-MX" sz="1300">
                <a:solidFill>
                  <a:schemeClr val="dk1"/>
                </a:solidFill>
                <a:latin typeface="Arial"/>
                <a:ea typeface="Arial"/>
                <a:cs typeface="Arial"/>
                <a:sym typeface="Arial"/>
              </a:rPr>
              <a:t>Tensor-based tractography gives the edges</a:t>
            </a:r>
            <a:endParaRPr sz="13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73" name="Shape 273"/>
        <p:cNvGrpSpPr/>
        <p:nvPr/>
      </p:nvGrpSpPr>
      <p:grpSpPr>
        <a:xfrm>
          <a:off x="0" y="0"/>
          <a:ext cx="0" cy="0"/>
          <a:chOff x="0" y="0"/>
          <a:chExt cx="0" cy="0"/>
        </a:xfrm>
      </p:grpSpPr>
      <p:sp>
        <p:nvSpPr>
          <p:cNvPr id="274" name="Google Shape;274;p12"/>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12"/>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cxnSp>
        <p:nvCxnSpPr>
          <p:cNvPr id="276" name="Google Shape;276;p12"/>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277" name="Google Shape;277;p12"/>
          <p:cNvSpPr txBox="1"/>
          <p:nvPr>
            <p:ph idx="1" type="body"/>
          </p:nvPr>
        </p:nvSpPr>
        <p:spPr>
          <a:xfrm>
            <a:off x="8572366" y="1382790"/>
            <a:ext cx="2417225" cy="4000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lang="es-MX" sz="2000"/>
              <a:t>(Sinha et. al, 2020)</a:t>
            </a:r>
            <a:endParaRPr/>
          </a:p>
        </p:txBody>
      </p:sp>
      <p:pic>
        <p:nvPicPr>
          <p:cNvPr descr="Diagrama&#10;&#10;Descripción generada automáticamente" id="278" name="Google Shape;278;p12"/>
          <p:cNvPicPr preferRelativeResize="0"/>
          <p:nvPr/>
        </p:nvPicPr>
        <p:blipFill rotWithShape="1">
          <a:blip r:embed="rId3">
            <a:alphaModFix/>
          </a:blip>
          <a:srcRect b="0" l="0" r="0" t="0"/>
          <a:stretch/>
        </p:blipFill>
        <p:spPr>
          <a:xfrm>
            <a:off x="1133421" y="1782878"/>
            <a:ext cx="9925158" cy="4565572"/>
          </a:xfrm>
          <a:prstGeom prst="rect">
            <a:avLst/>
          </a:prstGeom>
          <a:noFill/>
          <a:ln>
            <a:noFill/>
          </a:ln>
        </p:spPr>
      </p:pic>
      <p:cxnSp>
        <p:nvCxnSpPr>
          <p:cNvPr id="279" name="Google Shape;279;p12"/>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280" name="Google Shape;280;p12"/>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81" name="Google Shape;281;p12"/>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Inspired protocol</a:t>
            </a:r>
            <a:endParaRPr sz="66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3"/>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sp>
        <p:nvSpPr>
          <p:cNvPr id="288" name="Google Shape;288;p13"/>
          <p:cNvSpPr txBox="1"/>
          <p:nvPr>
            <p:ph idx="1" type="body"/>
          </p:nvPr>
        </p:nvSpPr>
        <p:spPr>
          <a:xfrm>
            <a:off x="8572366" y="1382790"/>
            <a:ext cx="2417225" cy="400088"/>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00000"/>
              </a:lnSpc>
              <a:spcBef>
                <a:spcPts val="0"/>
              </a:spcBef>
              <a:spcAft>
                <a:spcPts val="0"/>
              </a:spcAft>
              <a:buClr>
                <a:schemeClr val="dk1"/>
              </a:buClr>
              <a:buSzPct val="100000"/>
              <a:buNone/>
            </a:pPr>
            <a:r>
              <a:rPr lang="es-MX" sz="2000"/>
              <a:t>Inspired by (Sinha et. al, 2020)</a:t>
            </a:r>
            <a:endParaRPr/>
          </a:p>
        </p:txBody>
      </p:sp>
      <p:sp>
        <p:nvSpPr>
          <p:cNvPr id="289" name="Google Shape;289;p13"/>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a:t>Introduction</a:t>
            </a:r>
            <a:endParaRPr/>
          </a:p>
        </p:txBody>
      </p:sp>
      <p:sp>
        <p:nvSpPr>
          <p:cNvPr id="290" name="Google Shape;290;p13"/>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Analysis pipeline</a:t>
            </a:r>
            <a:endParaRPr/>
          </a:p>
        </p:txBody>
      </p:sp>
      <p:pic>
        <p:nvPicPr>
          <p:cNvPr id="291" name="Google Shape;291;p13"/>
          <p:cNvPicPr preferRelativeResize="0"/>
          <p:nvPr/>
        </p:nvPicPr>
        <p:blipFill rotWithShape="1">
          <a:blip r:embed="rId3">
            <a:alphaModFix/>
          </a:blip>
          <a:srcRect b="0" l="0" r="0" t="0"/>
          <a:stretch/>
        </p:blipFill>
        <p:spPr>
          <a:xfrm>
            <a:off x="1" y="1656654"/>
            <a:ext cx="12191998" cy="45694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95" name="Shape 295"/>
        <p:cNvGrpSpPr/>
        <p:nvPr/>
      </p:nvGrpSpPr>
      <p:grpSpPr>
        <a:xfrm>
          <a:off x="0" y="0"/>
          <a:ext cx="0" cy="0"/>
          <a:chOff x="0" y="0"/>
          <a:chExt cx="0" cy="0"/>
        </a:xfrm>
      </p:grpSpPr>
      <p:sp>
        <p:nvSpPr>
          <p:cNvPr id="296" name="Google Shape;296;p14"/>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sz="900">
                <a:solidFill>
                  <a:schemeClr val="dk1"/>
                </a:solidFill>
                <a:latin typeface="Arial"/>
                <a:ea typeface="Arial"/>
                <a:cs typeface="Arial"/>
                <a:sym typeface="Arial"/>
              </a:rPr>
              <a:t>Methods</a:t>
            </a:r>
            <a:endParaRPr/>
          </a:p>
        </p:txBody>
      </p:sp>
      <p:sp>
        <p:nvSpPr>
          <p:cNvPr id="297" name="Google Shape;297;p14"/>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pic>
        <p:nvPicPr>
          <p:cNvPr descr="FSL - FslWiki" id="298" name="Google Shape;298;p14"/>
          <p:cNvPicPr preferRelativeResize="0"/>
          <p:nvPr/>
        </p:nvPicPr>
        <p:blipFill rotWithShape="1">
          <a:blip r:embed="rId3">
            <a:alphaModFix/>
          </a:blip>
          <a:srcRect b="0" l="0" r="0" t="0"/>
          <a:stretch/>
        </p:blipFill>
        <p:spPr>
          <a:xfrm>
            <a:off x="481007" y="661922"/>
            <a:ext cx="2880000" cy="2143255"/>
          </a:xfrm>
          <a:prstGeom prst="rect">
            <a:avLst/>
          </a:prstGeom>
          <a:noFill/>
          <a:ln>
            <a:noFill/>
          </a:ln>
        </p:spPr>
      </p:pic>
      <p:pic>
        <p:nvPicPr>
          <p:cNvPr descr="Imagen de la pantalla de un video juego&#10;&#10;Descripción generada automáticamente con confianza baja" id="299" name="Google Shape;299;p14"/>
          <p:cNvPicPr preferRelativeResize="0"/>
          <p:nvPr/>
        </p:nvPicPr>
        <p:blipFill rotWithShape="1">
          <a:blip r:embed="rId4">
            <a:alphaModFix/>
          </a:blip>
          <a:srcRect b="0" l="0" r="0" t="0"/>
          <a:stretch/>
        </p:blipFill>
        <p:spPr>
          <a:xfrm>
            <a:off x="4393757" y="869549"/>
            <a:ext cx="3599298" cy="1728000"/>
          </a:xfrm>
          <a:prstGeom prst="rect">
            <a:avLst/>
          </a:prstGeom>
          <a:noFill/>
          <a:ln>
            <a:noFill/>
          </a:ln>
        </p:spPr>
      </p:pic>
      <p:pic>
        <p:nvPicPr>
          <p:cNvPr descr="Imagen que contiene Texto&#10;&#10;Descripción generada automáticamente" id="300" name="Google Shape;300;p14"/>
          <p:cNvPicPr preferRelativeResize="0"/>
          <p:nvPr/>
        </p:nvPicPr>
        <p:blipFill rotWithShape="1">
          <a:blip r:embed="rId5">
            <a:alphaModFix/>
          </a:blip>
          <a:srcRect b="0" l="0" r="0" t="0"/>
          <a:stretch/>
        </p:blipFill>
        <p:spPr>
          <a:xfrm>
            <a:off x="1694257" y="2964868"/>
            <a:ext cx="4320000" cy="1370878"/>
          </a:xfrm>
          <a:prstGeom prst="rect">
            <a:avLst/>
          </a:prstGeom>
          <a:noFill/>
          <a:ln>
            <a:noFill/>
          </a:ln>
        </p:spPr>
      </p:pic>
      <p:pic>
        <p:nvPicPr>
          <p:cNvPr descr="Freesurfer Course - Tours (France) - Sciencesconf.org" id="301" name="Google Shape;301;p14"/>
          <p:cNvPicPr preferRelativeResize="0"/>
          <p:nvPr/>
        </p:nvPicPr>
        <p:blipFill rotWithShape="1">
          <a:blip r:embed="rId6">
            <a:alphaModFix/>
          </a:blip>
          <a:srcRect b="0" l="0" r="0" t="0"/>
          <a:stretch/>
        </p:blipFill>
        <p:spPr>
          <a:xfrm>
            <a:off x="6949671" y="3000614"/>
            <a:ext cx="4680000" cy="1299387"/>
          </a:xfrm>
          <a:prstGeom prst="rect">
            <a:avLst/>
          </a:prstGeom>
          <a:noFill/>
          <a:ln>
            <a:noFill/>
          </a:ln>
        </p:spPr>
      </p:pic>
      <p:sp>
        <p:nvSpPr>
          <p:cNvPr id="302" name="Google Shape;302;p14"/>
          <p:cNvSpPr txBox="1"/>
          <p:nvPr/>
        </p:nvSpPr>
        <p:spPr>
          <a:xfrm>
            <a:off x="481007" y="5124450"/>
            <a:ext cx="8748718" cy="101661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Main software used</a:t>
            </a:r>
            <a:endParaRPr/>
          </a:p>
        </p:txBody>
      </p:sp>
      <p:sp>
        <p:nvSpPr>
          <p:cNvPr id="303" name="Google Shape;303;p14"/>
          <p:cNvSpPr txBox="1"/>
          <p:nvPr/>
        </p:nvSpPr>
        <p:spPr>
          <a:xfrm>
            <a:off x="562329" y="4300001"/>
            <a:ext cx="1106734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FSL and MRTRIX3 are comprehensive libraries of analysis tools, ChRIS (ChRIS Research Integration System) is an image processing platform, FreeSurfer is package for the analysis and visualization of neuroimaging data and TractVis visualize and analyze fiber track data. </a:t>
            </a:r>
            <a:endParaRPr sz="1800">
              <a:solidFill>
                <a:schemeClr val="dk1"/>
              </a:solidFill>
              <a:latin typeface="Arial"/>
              <a:ea typeface="Arial"/>
              <a:cs typeface="Arial"/>
              <a:sym typeface="Arial"/>
            </a:endParaRPr>
          </a:p>
        </p:txBody>
      </p:sp>
      <p:pic>
        <p:nvPicPr>
          <p:cNvPr descr="TrackVis" id="304" name="Google Shape;304;p14"/>
          <p:cNvPicPr preferRelativeResize="0"/>
          <p:nvPr/>
        </p:nvPicPr>
        <p:blipFill rotWithShape="1">
          <a:blip r:embed="rId7">
            <a:alphaModFix/>
          </a:blip>
          <a:srcRect b="0" l="0" r="0" t="0"/>
          <a:stretch/>
        </p:blipFill>
        <p:spPr>
          <a:xfrm>
            <a:off x="9025805" y="710578"/>
            <a:ext cx="1647825" cy="1781175"/>
          </a:xfrm>
          <a:prstGeom prst="rect">
            <a:avLst/>
          </a:prstGeom>
          <a:noFill/>
          <a:ln>
            <a:noFill/>
          </a:ln>
        </p:spPr>
      </p:pic>
      <p:pic>
        <p:nvPicPr>
          <p:cNvPr id="305" name="Google Shape;305;p14"/>
          <p:cNvPicPr preferRelativeResize="0"/>
          <p:nvPr/>
        </p:nvPicPr>
        <p:blipFill rotWithShape="1">
          <a:blip r:embed="rId8">
            <a:alphaModFix/>
          </a:blip>
          <a:srcRect b="0" l="2158" r="0" t="0"/>
          <a:stretch/>
        </p:blipFill>
        <p:spPr>
          <a:xfrm>
            <a:off x="10232962" y="2193192"/>
            <a:ext cx="1388796" cy="3238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18"/>
          <p:cNvGrpSpPr/>
          <p:nvPr/>
        </p:nvGrpSpPr>
        <p:grpSpPr>
          <a:xfrm>
            <a:off x="1275544" y="2080727"/>
            <a:ext cx="9563214" cy="4254758"/>
            <a:chOff x="790912" y="0"/>
            <a:chExt cx="9563214" cy="4254758"/>
          </a:xfrm>
        </p:grpSpPr>
        <p:sp>
          <p:nvSpPr>
            <p:cNvPr id="311" name="Google Shape;311;p18"/>
            <p:cNvSpPr/>
            <p:nvPr/>
          </p:nvSpPr>
          <p:spPr>
            <a:xfrm>
              <a:off x="790912" y="0"/>
              <a:ext cx="1063689" cy="1063689"/>
            </a:xfrm>
            <a:prstGeom prst="chord">
              <a:avLst>
                <a:gd fmla="val 4800000" name="adj1"/>
                <a:gd fmla="val 16800000" name="adj2"/>
              </a:avLst>
            </a:prstGeom>
            <a:solidFill>
              <a:srgbClr val="E9C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897281" y="106368"/>
              <a:ext cx="850951" cy="850951"/>
            </a:xfrm>
            <a:prstGeom prst="pie">
              <a:avLst>
                <a:gd fmla="val 12600000" name="adj1"/>
                <a:gd fmla="val 16200000" name="adj2"/>
              </a:avLst>
            </a:prstGeom>
            <a:solidFill>
              <a:srgbClr val="C24C60"/>
            </a:solidFill>
            <a:ln cap="flat" cmpd="sng" w="12700">
              <a:solidFill>
                <a:srgbClr val="C24C6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rot="-5400000">
              <a:off x="-432330" y="2393301"/>
              <a:ext cx="3084699" cy="63821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txBox="1"/>
            <p:nvPr/>
          </p:nvSpPr>
          <p:spPr>
            <a:xfrm rot="-5400000">
              <a:off x="-432330" y="2393301"/>
              <a:ext cx="3084699" cy="638213"/>
            </a:xfrm>
            <a:prstGeom prst="rect">
              <a:avLst/>
            </a:prstGeom>
            <a:noFill/>
            <a:ln>
              <a:noFill/>
            </a:ln>
          </p:spPr>
          <p:txBody>
            <a:bodyPr anchorCtr="0" anchor="b" bIns="0" lIns="0" spcFirstLastPara="1" rIns="0" wrap="square" tIns="0">
              <a:noAutofit/>
            </a:bodyPr>
            <a:lstStyle/>
            <a:p>
              <a:pPr indent="0" lvl="0" marL="0" marR="0" rtl="0" algn="r">
                <a:lnSpc>
                  <a:spcPct val="90000"/>
                </a:lnSpc>
                <a:spcBef>
                  <a:spcPts val="0"/>
                </a:spcBef>
                <a:spcAft>
                  <a:spcPts val="0"/>
                </a:spcAft>
                <a:buClr>
                  <a:schemeClr val="dk1"/>
                </a:buClr>
                <a:buSzPts val="2600"/>
                <a:buFont typeface="Arial"/>
                <a:buNone/>
              </a:pPr>
              <a:r>
                <a:rPr lang="es-MX" sz="2600">
                  <a:solidFill>
                    <a:schemeClr val="dk1"/>
                  </a:solidFill>
                  <a:latin typeface="Arial"/>
                  <a:ea typeface="Arial"/>
                  <a:cs typeface="Arial"/>
                  <a:sym typeface="Arial"/>
                </a:rPr>
                <a:t>Select subjects:</a:t>
              </a:r>
              <a:endParaRPr/>
            </a:p>
          </p:txBody>
        </p:sp>
        <p:sp>
          <p:nvSpPr>
            <p:cNvPr id="315" name="Google Shape;315;p18"/>
            <p:cNvSpPr/>
            <p:nvPr/>
          </p:nvSpPr>
          <p:spPr>
            <a:xfrm>
              <a:off x="1535495" y="0"/>
              <a:ext cx="2127379" cy="425475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txBox="1"/>
            <p:nvPr/>
          </p:nvSpPr>
          <p:spPr>
            <a:xfrm>
              <a:off x="1535495" y="0"/>
              <a:ext cx="2127379" cy="425475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2600"/>
                <a:buFont typeface="Arial"/>
                <a:buNone/>
              </a:pPr>
              <a:r>
                <a:rPr lang="es-MX" sz="2600">
                  <a:solidFill>
                    <a:schemeClr val="dk1"/>
                  </a:solidFill>
                  <a:latin typeface="Arial"/>
                  <a:ea typeface="Arial"/>
                  <a:cs typeface="Arial"/>
                  <a:sym typeface="Arial"/>
                </a:rPr>
                <a:t>T1w</a:t>
              </a:r>
              <a:endParaRPr/>
            </a:p>
            <a:p>
              <a:pPr indent="0" lvl="0" marL="0" marR="0" rtl="0" algn="l">
                <a:lnSpc>
                  <a:spcPct val="90000"/>
                </a:lnSpc>
                <a:spcBef>
                  <a:spcPts val="910"/>
                </a:spcBef>
                <a:spcAft>
                  <a:spcPts val="0"/>
                </a:spcAft>
                <a:buClr>
                  <a:schemeClr val="dk1"/>
                </a:buClr>
                <a:buSzPts val="2600"/>
                <a:buFont typeface="Arial"/>
                <a:buNone/>
              </a:pPr>
              <a:r>
                <a:rPr lang="es-MX" sz="2600">
                  <a:solidFill>
                    <a:schemeClr val="dk1"/>
                  </a:solidFill>
                  <a:latin typeface="Arial"/>
                  <a:ea typeface="Arial"/>
                  <a:cs typeface="Arial"/>
                  <a:sym typeface="Arial"/>
                </a:rPr>
                <a:t>DWI</a:t>
              </a:r>
              <a:endParaRPr/>
            </a:p>
          </p:txBody>
        </p:sp>
        <p:sp>
          <p:nvSpPr>
            <p:cNvPr id="317" name="Google Shape;317;p18"/>
            <p:cNvSpPr/>
            <p:nvPr/>
          </p:nvSpPr>
          <p:spPr>
            <a:xfrm>
              <a:off x="4136538" y="0"/>
              <a:ext cx="1063689" cy="1063689"/>
            </a:xfrm>
            <a:prstGeom prst="chord">
              <a:avLst>
                <a:gd fmla="val 4800000" name="adj1"/>
                <a:gd fmla="val 16800000" name="adj2"/>
              </a:avLst>
            </a:prstGeom>
            <a:solidFill>
              <a:srgbClr val="E9C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4242907" y="106368"/>
              <a:ext cx="850951" cy="850951"/>
            </a:xfrm>
            <a:prstGeom prst="pie">
              <a:avLst>
                <a:gd fmla="val 9000000" name="adj1"/>
                <a:gd fmla="val 16200000" name="adj2"/>
              </a:avLst>
            </a:prstGeom>
            <a:solidFill>
              <a:srgbClr val="C24C60"/>
            </a:solidFill>
            <a:ln cap="flat" cmpd="sng" w="12700">
              <a:solidFill>
                <a:srgbClr val="C24C6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rot="-5400000">
              <a:off x="2913295" y="2393301"/>
              <a:ext cx="3084699" cy="63821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txBox="1"/>
            <p:nvPr/>
          </p:nvSpPr>
          <p:spPr>
            <a:xfrm rot="-5400000">
              <a:off x="2913295" y="2393301"/>
              <a:ext cx="3084699" cy="638213"/>
            </a:xfrm>
            <a:prstGeom prst="rect">
              <a:avLst/>
            </a:prstGeom>
            <a:noFill/>
            <a:ln>
              <a:noFill/>
            </a:ln>
          </p:spPr>
          <p:txBody>
            <a:bodyPr anchorCtr="0" anchor="b" bIns="0" lIns="0" spcFirstLastPara="1" rIns="0" wrap="square" tIns="0">
              <a:noAutofit/>
            </a:bodyPr>
            <a:lstStyle/>
            <a:p>
              <a:pPr indent="0" lvl="0" marL="0" marR="0" rtl="0" algn="r">
                <a:lnSpc>
                  <a:spcPct val="90000"/>
                </a:lnSpc>
                <a:spcBef>
                  <a:spcPts val="0"/>
                </a:spcBef>
                <a:spcAft>
                  <a:spcPts val="0"/>
                </a:spcAft>
                <a:buClr>
                  <a:schemeClr val="dk1"/>
                </a:buClr>
                <a:buSzPts val="2600"/>
                <a:buFont typeface="Arial"/>
                <a:buNone/>
              </a:pPr>
              <a:r>
                <a:rPr lang="es-MX" sz="2600">
                  <a:solidFill>
                    <a:schemeClr val="dk1"/>
                  </a:solidFill>
                  <a:latin typeface="Arial"/>
                  <a:ea typeface="Arial"/>
                  <a:cs typeface="Arial"/>
                  <a:sym typeface="Arial"/>
                </a:rPr>
                <a:t>Create a local copy</a:t>
              </a:r>
              <a:endParaRPr sz="2600">
                <a:solidFill>
                  <a:schemeClr val="dk1"/>
                </a:solidFill>
                <a:latin typeface="Arial"/>
                <a:ea typeface="Arial"/>
                <a:cs typeface="Arial"/>
                <a:sym typeface="Arial"/>
              </a:endParaRPr>
            </a:p>
          </p:txBody>
        </p:sp>
        <p:sp>
          <p:nvSpPr>
            <p:cNvPr id="321" name="Google Shape;321;p18"/>
            <p:cNvSpPr/>
            <p:nvPr/>
          </p:nvSpPr>
          <p:spPr>
            <a:xfrm>
              <a:off x="4881121" y="0"/>
              <a:ext cx="2127379" cy="425475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txBox="1"/>
            <p:nvPr/>
          </p:nvSpPr>
          <p:spPr>
            <a:xfrm>
              <a:off x="4881121" y="0"/>
              <a:ext cx="2127379" cy="425475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2600"/>
                <a:buFont typeface="Arial"/>
                <a:buNone/>
              </a:pPr>
              <a:r>
                <a:rPr lang="es-MX" sz="2600">
                  <a:solidFill>
                    <a:schemeClr val="dk1"/>
                  </a:solidFill>
                  <a:latin typeface="Arial"/>
                  <a:ea typeface="Arial"/>
                  <a:cs typeface="Arial"/>
                  <a:sym typeface="Arial"/>
                </a:rPr>
                <a:t>Anonymise data</a:t>
              </a:r>
              <a:endParaRPr/>
            </a:p>
            <a:p>
              <a:pPr indent="0" lvl="0" marL="0" marR="0" rtl="0" algn="l">
                <a:lnSpc>
                  <a:spcPct val="90000"/>
                </a:lnSpc>
                <a:spcBef>
                  <a:spcPts val="910"/>
                </a:spcBef>
                <a:spcAft>
                  <a:spcPts val="0"/>
                </a:spcAft>
                <a:buClr>
                  <a:schemeClr val="dk1"/>
                </a:buClr>
                <a:buSzPts val="2600"/>
                <a:buFont typeface="Arial"/>
                <a:buNone/>
              </a:pPr>
              <a:r>
                <a:rPr lang="es-MX" sz="2600">
                  <a:solidFill>
                    <a:schemeClr val="dk1"/>
                  </a:solidFill>
                  <a:latin typeface="Arial"/>
                  <a:ea typeface="Arial"/>
                  <a:cs typeface="Arial"/>
                  <a:sym typeface="Arial"/>
                </a:rPr>
                <a:t>Rename files with subject ID</a:t>
              </a:r>
              <a:endParaRPr/>
            </a:p>
          </p:txBody>
        </p:sp>
        <p:sp>
          <p:nvSpPr>
            <p:cNvPr id="323" name="Google Shape;323;p18"/>
            <p:cNvSpPr/>
            <p:nvPr/>
          </p:nvSpPr>
          <p:spPr>
            <a:xfrm>
              <a:off x="7482164" y="0"/>
              <a:ext cx="1063689" cy="1063689"/>
            </a:xfrm>
            <a:prstGeom prst="chord">
              <a:avLst>
                <a:gd fmla="val 4800000" name="adj1"/>
                <a:gd fmla="val 16800000" name="adj2"/>
              </a:avLst>
            </a:prstGeom>
            <a:solidFill>
              <a:srgbClr val="E9C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7588533" y="106368"/>
              <a:ext cx="850951" cy="850951"/>
            </a:xfrm>
            <a:prstGeom prst="pie">
              <a:avLst>
                <a:gd fmla="val 5400000" name="adj1"/>
                <a:gd fmla="val 16200000" name="adj2"/>
              </a:avLst>
            </a:prstGeom>
            <a:solidFill>
              <a:srgbClr val="C24C60"/>
            </a:solidFill>
            <a:ln cap="flat" cmpd="sng" w="12700">
              <a:solidFill>
                <a:srgbClr val="C24C6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rot="-5400000">
              <a:off x="6258921" y="2393301"/>
              <a:ext cx="3084699" cy="63821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txBox="1"/>
            <p:nvPr/>
          </p:nvSpPr>
          <p:spPr>
            <a:xfrm rot="-5400000">
              <a:off x="6258921" y="2393301"/>
              <a:ext cx="3084699" cy="638213"/>
            </a:xfrm>
            <a:prstGeom prst="rect">
              <a:avLst/>
            </a:prstGeom>
            <a:noFill/>
            <a:ln>
              <a:noFill/>
            </a:ln>
          </p:spPr>
          <p:txBody>
            <a:bodyPr anchorCtr="0" anchor="b" bIns="0" lIns="0" spcFirstLastPara="1" rIns="0" wrap="square" tIns="0">
              <a:noAutofit/>
            </a:bodyPr>
            <a:lstStyle/>
            <a:p>
              <a:pPr indent="0" lvl="0" marL="0" marR="0" rtl="0" algn="r">
                <a:lnSpc>
                  <a:spcPct val="90000"/>
                </a:lnSpc>
                <a:spcBef>
                  <a:spcPts val="0"/>
                </a:spcBef>
                <a:spcAft>
                  <a:spcPts val="0"/>
                </a:spcAft>
                <a:buClr>
                  <a:schemeClr val="dk1"/>
                </a:buClr>
                <a:buSzPts val="2600"/>
                <a:buFont typeface="Arial"/>
                <a:buNone/>
              </a:pPr>
              <a:r>
                <a:rPr lang="es-MX" sz="2600">
                  <a:solidFill>
                    <a:schemeClr val="dk1"/>
                  </a:solidFill>
                  <a:latin typeface="Arial"/>
                  <a:ea typeface="Arial"/>
                  <a:cs typeface="Arial"/>
                  <a:sym typeface="Arial"/>
                </a:rPr>
                <a:t>Package and compile</a:t>
              </a:r>
              <a:endParaRPr/>
            </a:p>
          </p:txBody>
        </p:sp>
        <p:sp>
          <p:nvSpPr>
            <p:cNvPr id="327" name="Google Shape;327;p18"/>
            <p:cNvSpPr/>
            <p:nvPr/>
          </p:nvSpPr>
          <p:spPr>
            <a:xfrm>
              <a:off x="8226747" y="0"/>
              <a:ext cx="2127379" cy="425475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txBox="1"/>
            <p:nvPr/>
          </p:nvSpPr>
          <p:spPr>
            <a:xfrm>
              <a:off x="8226747" y="0"/>
              <a:ext cx="2127379" cy="425475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2600"/>
                <a:buFont typeface="Arial"/>
                <a:buNone/>
              </a:pPr>
              <a:r>
                <a:rPr lang="es-MX" sz="2600">
                  <a:solidFill>
                    <a:schemeClr val="dk1"/>
                  </a:solidFill>
                  <a:latin typeface="Arial"/>
                  <a:ea typeface="Arial"/>
                  <a:cs typeface="Arial"/>
                  <a:sym typeface="Arial"/>
                </a:rPr>
                <a:t>Convert DICOM to </a:t>
              </a:r>
              <a:r>
                <a:rPr b="0" i="0" lang="es-MX" sz="2600">
                  <a:solidFill>
                    <a:schemeClr val="dk1"/>
                  </a:solidFill>
                  <a:latin typeface="Arial"/>
                  <a:ea typeface="Arial"/>
                  <a:cs typeface="Arial"/>
                  <a:sym typeface="Arial"/>
                </a:rPr>
                <a:t>NIFTI format</a:t>
              </a:r>
              <a:endParaRPr b="0" sz="2600">
                <a:solidFill>
                  <a:schemeClr val="dk1"/>
                </a:solidFill>
                <a:latin typeface="Arial"/>
                <a:ea typeface="Arial"/>
                <a:cs typeface="Arial"/>
                <a:sym typeface="Arial"/>
              </a:endParaRPr>
            </a:p>
          </p:txBody>
        </p:sp>
      </p:grpSp>
      <p:pic>
        <p:nvPicPr>
          <p:cNvPr id="329" name="Google Shape;329;p18"/>
          <p:cNvPicPr preferRelativeResize="0"/>
          <p:nvPr/>
        </p:nvPicPr>
        <p:blipFill rotWithShape="1">
          <a:blip r:embed="rId3">
            <a:alphaModFix/>
          </a:blip>
          <a:srcRect b="46415" l="0" r="0" t="0"/>
          <a:stretch/>
        </p:blipFill>
        <p:spPr>
          <a:xfrm>
            <a:off x="8845544" y="3429000"/>
            <a:ext cx="2464087" cy="2601656"/>
          </a:xfrm>
          <a:prstGeom prst="rect">
            <a:avLst/>
          </a:prstGeom>
          <a:noFill/>
          <a:ln>
            <a:noFill/>
          </a:ln>
        </p:spPr>
      </p:pic>
      <p:sp>
        <p:nvSpPr>
          <p:cNvPr id="330" name="Google Shape;330;p18"/>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Methods</a:t>
            </a:r>
            <a:endParaRPr/>
          </a:p>
        </p:txBody>
      </p:sp>
      <p:sp>
        <p:nvSpPr>
          <p:cNvPr id="331" name="Google Shape;331;p18"/>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
        <p:nvSpPr>
          <p:cNvPr id="332" name="Google Shape;332;p18"/>
          <p:cNvSpPr txBox="1"/>
          <p:nvPr/>
        </p:nvSpPr>
        <p:spPr>
          <a:xfrm>
            <a:off x="484632" y="951159"/>
            <a:ext cx="8933688"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Data organization</a:t>
            </a:r>
            <a:endParaRPr sz="6600">
              <a:solidFill>
                <a:schemeClr val="dk1"/>
              </a:solidFill>
              <a:latin typeface="Arial"/>
              <a:ea typeface="Arial"/>
              <a:cs typeface="Arial"/>
              <a:sym typeface="Arial"/>
            </a:endParaRPr>
          </a:p>
        </p:txBody>
      </p:sp>
      <p:pic>
        <p:nvPicPr>
          <p:cNvPr descr="Imagen que contiene Texto&#10;&#10;Descripción generada automáticamente" id="333" name="Google Shape;333;p18"/>
          <p:cNvPicPr preferRelativeResize="0"/>
          <p:nvPr/>
        </p:nvPicPr>
        <p:blipFill rotWithShape="1">
          <a:blip r:embed="rId4">
            <a:alphaModFix/>
          </a:blip>
          <a:srcRect b="0" l="0" r="0" t="0"/>
          <a:stretch/>
        </p:blipFill>
        <p:spPr>
          <a:xfrm>
            <a:off x="2183078" y="4440814"/>
            <a:ext cx="1821516" cy="578027"/>
          </a:xfrm>
          <a:prstGeom prst="rect">
            <a:avLst/>
          </a:prstGeom>
          <a:noFill/>
          <a:ln>
            <a:noFill/>
          </a:ln>
        </p:spPr>
      </p:pic>
      <p:pic>
        <p:nvPicPr>
          <p:cNvPr descr="Boston Children&amp;#39;s Hospital - Wikipedia" id="334" name="Google Shape;334;p18"/>
          <p:cNvPicPr preferRelativeResize="0"/>
          <p:nvPr/>
        </p:nvPicPr>
        <p:blipFill rotWithShape="1">
          <a:blip r:embed="rId5">
            <a:alphaModFix/>
          </a:blip>
          <a:srcRect b="0" l="0" r="0" t="0"/>
          <a:stretch/>
        </p:blipFill>
        <p:spPr>
          <a:xfrm>
            <a:off x="2183078" y="3531971"/>
            <a:ext cx="1126028" cy="5780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9"/>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9"/>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id="342" name="Google Shape;342;p19"/>
          <p:cNvPicPr preferRelativeResize="0"/>
          <p:nvPr/>
        </p:nvPicPr>
        <p:blipFill rotWithShape="1">
          <a:blip r:embed="rId3">
            <a:alphaModFix amt="35000"/>
          </a:blip>
          <a:srcRect b="0" l="0" r="0" t="0"/>
          <a:stretch/>
        </p:blipFill>
        <p:spPr>
          <a:xfrm>
            <a:off x="1" y="1454790"/>
            <a:ext cx="12191998" cy="4569438"/>
          </a:xfrm>
          <a:prstGeom prst="rect">
            <a:avLst/>
          </a:prstGeom>
          <a:noFill/>
          <a:ln>
            <a:noFill/>
          </a:ln>
        </p:spPr>
      </p:pic>
      <p:pic>
        <p:nvPicPr>
          <p:cNvPr id="343" name="Google Shape;343;p19"/>
          <p:cNvPicPr preferRelativeResize="0"/>
          <p:nvPr/>
        </p:nvPicPr>
        <p:blipFill rotWithShape="1">
          <a:blip r:embed="rId4">
            <a:alphaModFix/>
          </a:blip>
          <a:srcRect b="28307" l="1841" r="48264" t="53389"/>
          <a:stretch/>
        </p:blipFill>
        <p:spPr>
          <a:xfrm>
            <a:off x="224287" y="3894959"/>
            <a:ext cx="6083141" cy="836342"/>
          </a:xfrm>
          <a:prstGeom prst="rect">
            <a:avLst/>
          </a:prstGeom>
          <a:noFill/>
          <a:ln>
            <a:noFill/>
          </a:ln>
        </p:spPr>
      </p:pic>
      <p:sp>
        <p:nvSpPr>
          <p:cNvPr id="344" name="Google Shape;344;p19"/>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Where are we going?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20"/>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a:solidFill>
                  <a:schemeClr val="dk1"/>
                </a:solidFill>
                <a:latin typeface="Arial"/>
                <a:ea typeface="Arial"/>
                <a:cs typeface="Arial"/>
                <a:sym typeface="Arial"/>
              </a:rPr>
              <a:t>Methods</a:t>
            </a:r>
            <a:endParaRPr/>
          </a:p>
        </p:txBody>
      </p:sp>
      <p:sp>
        <p:nvSpPr>
          <p:cNvPr id="351" name="Google Shape;351;p20"/>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pic>
        <p:nvPicPr>
          <p:cNvPr id="352" name="Google Shape;352;p20"/>
          <p:cNvPicPr preferRelativeResize="0"/>
          <p:nvPr/>
        </p:nvPicPr>
        <p:blipFill rotWithShape="1">
          <a:blip r:embed="rId3">
            <a:alphaModFix/>
          </a:blip>
          <a:srcRect b="9212" l="29" r="-30" t="15338"/>
          <a:stretch/>
        </p:blipFill>
        <p:spPr>
          <a:xfrm>
            <a:off x="7135952" y="2004022"/>
            <a:ext cx="3325968" cy="3459699"/>
          </a:xfrm>
          <a:prstGeom prst="rect">
            <a:avLst/>
          </a:prstGeom>
          <a:noFill/>
          <a:ln>
            <a:noFill/>
          </a:ln>
        </p:spPr>
      </p:pic>
      <p:pic>
        <p:nvPicPr>
          <p:cNvPr descr="Imagen en blanco y negro&#10;&#10;Descripción generada automáticamente con confianza baja" id="353" name="Google Shape;353;p20"/>
          <p:cNvPicPr preferRelativeResize="0"/>
          <p:nvPr/>
        </p:nvPicPr>
        <p:blipFill rotWithShape="1">
          <a:blip r:embed="rId4">
            <a:alphaModFix/>
          </a:blip>
          <a:srcRect b="0" l="0" r="0" t="0"/>
          <a:stretch/>
        </p:blipFill>
        <p:spPr>
          <a:xfrm>
            <a:off x="1257660" y="2030406"/>
            <a:ext cx="3886232" cy="3406930"/>
          </a:xfrm>
          <a:prstGeom prst="rect">
            <a:avLst/>
          </a:prstGeom>
          <a:noFill/>
          <a:ln>
            <a:noFill/>
          </a:ln>
        </p:spPr>
      </p:pic>
      <p:sp>
        <p:nvSpPr>
          <p:cNvPr id="354" name="Google Shape;354;p20"/>
          <p:cNvSpPr txBox="1"/>
          <p:nvPr/>
        </p:nvSpPr>
        <p:spPr>
          <a:xfrm>
            <a:off x="1143376" y="5515813"/>
            <a:ext cx="41148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Gibbs phenomenon in the sagital plane</a:t>
            </a:r>
            <a:endParaRPr/>
          </a:p>
        </p:txBody>
      </p:sp>
      <p:sp>
        <p:nvSpPr>
          <p:cNvPr id="355" name="Google Shape;355;p20"/>
          <p:cNvSpPr txBox="1"/>
          <p:nvPr/>
        </p:nvSpPr>
        <p:spPr>
          <a:xfrm>
            <a:off x="6243696" y="5516818"/>
            <a:ext cx="511048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Ghosting effect in the axial plane</a:t>
            </a:r>
            <a:endParaRPr/>
          </a:p>
        </p:txBody>
      </p:sp>
      <p:sp>
        <p:nvSpPr>
          <p:cNvPr id="356" name="Google Shape;356;p20"/>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T1w QC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1"/>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a:solidFill>
                  <a:schemeClr val="dk1"/>
                </a:solidFill>
                <a:latin typeface="Arial"/>
                <a:ea typeface="Arial"/>
                <a:cs typeface="Arial"/>
                <a:sym typeface="Arial"/>
              </a:rPr>
              <a:t>Methods</a:t>
            </a:r>
            <a:endParaRPr/>
          </a:p>
        </p:txBody>
      </p:sp>
      <p:sp>
        <p:nvSpPr>
          <p:cNvPr id="363" name="Google Shape;363;p21"/>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sp>
        <p:nvSpPr>
          <p:cNvPr id="364" name="Google Shape;364;p21"/>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DWI QC</a:t>
            </a:r>
            <a:endParaRPr/>
          </a:p>
        </p:txBody>
      </p:sp>
      <p:sp>
        <p:nvSpPr>
          <p:cNvPr id="365" name="Google Shape;365;p21"/>
          <p:cNvSpPr txBox="1"/>
          <p:nvPr/>
        </p:nvSpPr>
        <p:spPr>
          <a:xfrm>
            <a:off x="3024554" y="5577769"/>
            <a:ext cx="613936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Pulsation effect on the Corpus Callosum</a:t>
            </a:r>
            <a:endParaRPr sz="1800">
              <a:solidFill>
                <a:schemeClr val="dk1"/>
              </a:solidFill>
              <a:latin typeface="Arial"/>
              <a:ea typeface="Arial"/>
              <a:cs typeface="Arial"/>
              <a:sym typeface="Arial"/>
            </a:endParaRPr>
          </a:p>
        </p:txBody>
      </p:sp>
      <p:grpSp>
        <p:nvGrpSpPr>
          <p:cNvPr id="366" name="Google Shape;366;p21"/>
          <p:cNvGrpSpPr/>
          <p:nvPr/>
        </p:nvGrpSpPr>
        <p:grpSpPr>
          <a:xfrm>
            <a:off x="1605390" y="1951454"/>
            <a:ext cx="8977690" cy="3525835"/>
            <a:chOff x="1358839" y="2051933"/>
            <a:chExt cx="8977690" cy="3525835"/>
          </a:xfrm>
        </p:grpSpPr>
        <p:pic>
          <p:nvPicPr>
            <p:cNvPr id="367" name="Google Shape;367;p21"/>
            <p:cNvPicPr preferRelativeResize="0"/>
            <p:nvPr/>
          </p:nvPicPr>
          <p:blipFill rotWithShape="1">
            <a:blip r:embed="rId3">
              <a:alphaModFix/>
            </a:blip>
            <a:srcRect b="0" l="0" r="0" t="0"/>
            <a:stretch/>
          </p:blipFill>
          <p:spPr>
            <a:xfrm rot="10800000">
              <a:off x="7602428" y="2062183"/>
              <a:ext cx="2734101" cy="3515585"/>
            </a:xfrm>
            <a:prstGeom prst="rect">
              <a:avLst/>
            </a:prstGeom>
            <a:noFill/>
            <a:ln>
              <a:noFill/>
            </a:ln>
          </p:spPr>
        </p:pic>
        <p:pic>
          <p:nvPicPr>
            <p:cNvPr id="368" name="Google Shape;368;p21"/>
            <p:cNvPicPr preferRelativeResize="0"/>
            <p:nvPr/>
          </p:nvPicPr>
          <p:blipFill rotWithShape="1">
            <a:blip r:embed="rId4">
              <a:alphaModFix/>
            </a:blip>
            <a:srcRect b="0" l="0" r="0" t="0"/>
            <a:stretch/>
          </p:blipFill>
          <p:spPr>
            <a:xfrm rot="10800000">
              <a:off x="4439567" y="2051933"/>
              <a:ext cx="2939187" cy="3525835"/>
            </a:xfrm>
            <a:prstGeom prst="rect">
              <a:avLst/>
            </a:prstGeom>
            <a:noFill/>
            <a:ln>
              <a:noFill/>
            </a:ln>
          </p:spPr>
        </p:pic>
        <p:pic>
          <p:nvPicPr>
            <p:cNvPr id="369" name="Google Shape;369;p21"/>
            <p:cNvPicPr preferRelativeResize="0"/>
            <p:nvPr/>
          </p:nvPicPr>
          <p:blipFill rotWithShape="1">
            <a:blip r:embed="rId5">
              <a:alphaModFix/>
            </a:blip>
            <a:srcRect b="0" l="0" r="0" t="0"/>
            <a:stretch/>
          </p:blipFill>
          <p:spPr>
            <a:xfrm rot="10800000">
              <a:off x="1358839" y="2054199"/>
              <a:ext cx="2857054" cy="350921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22"/>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a:solidFill>
                  <a:schemeClr val="dk1"/>
                </a:solidFill>
                <a:latin typeface="Arial"/>
                <a:ea typeface="Arial"/>
                <a:cs typeface="Arial"/>
                <a:sym typeface="Arial"/>
              </a:rPr>
              <a:t>Methods</a:t>
            </a:r>
            <a:endParaRPr/>
          </a:p>
        </p:txBody>
      </p:sp>
      <p:sp>
        <p:nvSpPr>
          <p:cNvPr id="375" name="Google Shape;375;p22"/>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grpSp>
        <p:nvGrpSpPr>
          <p:cNvPr id="376" name="Google Shape;376;p22"/>
          <p:cNvGrpSpPr/>
          <p:nvPr/>
        </p:nvGrpSpPr>
        <p:grpSpPr>
          <a:xfrm>
            <a:off x="520700" y="2061026"/>
            <a:ext cx="11147071" cy="3452921"/>
            <a:chOff x="482600" y="2066932"/>
            <a:chExt cx="11147071" cy="3452921"/>
          </a:xfrm>
        </p:grpSpPr>
        <p:pic>
          <p:nvPicPr>
            <p:cNvPr id="377" name="Google Shape;377;p22"/>
            <p:cNvPicPr preferRelativeResize="0"/>
            <p:nvPr/>
          </p:nvPicPr>
          <p:blipFill rotWithShape="1">
            <a:blip r:embed="rId3">
              <a:alphaModFix/>
            </a:blip>
            <a:srcRect b="10006" l="0" r="-4" t="10026"/>
            <a:stretch/>
          </p:blipFill>
          <p:spPr>
            <a:xfrm>
              <a:off x="4176385" y="2066932"/>
              <a:ext cx="3737596" cy="3452919"/>
            </a:xfrm>
            <a:prstGeom prst="rect">
              <a:avLst/>
            </a:prstGeom>
            <a:noFill/>
            <a:ln>
              <a:noFill/>
            </a:ln>
          </p:spPr>
        </p:pic>
        <p:pic>
          <p:nvPicPr>
            <p:cNvPr id="378" name="Google Shape;378;p22"/>
            <p:cNvPicPr preferRelativeResize="0"/>
            <p:nvPr/>
          </p:nvPicPr>
          <p:blipFill rotWithShape="1">
            <a:blip r:embed="rId4">
              <a:alphaModFix/>
            </a:blip>
            <a:srcRect b="6731" l="0" r="5" t="8932"/>
            <a:stretch/>
          </p:blipFill>
          <p:spPr>
            <a:xfrm>
              <a:off x="7892074" y="2066933"/>
              <a:ext cx="3737597" cy="3452920"/>
            </a:xfrm>
            <a:prstGeom prst="rect">
              <a:avLst/>
            </a:prstGeom>
            <a:noFill/>
            <a:ln>
              <a:noFill/>
            </a:ln>
          </p:spPr>
        </p:pic>
        <p:pic>
          <p:nvPicPr>
            <p:cNvPr id="379" name="Google Shape;379;p22"/>
            <p:cNvPicPr preferRelativeResize="0"/>
            <p:nvPr/>
          </p:nvPicPr>
          <p:blipFill rotWithShape="1">
            <a:blip r:embed="rId5">
              <a:alphaModFix/>
            </a:blip>
            <a:srcRect b="11742" l="0" r="2" t="9174"/>
            <a:stretch/>
          </p:blipFill>
          <p:spPr>
            <a:xfrm>
              <a:off x="482600" y="2066932"/>
              <a:ext cx="3737599" cy="3452921"/>
            </a:xfrm>
            <a:prstGeom prst="rect">
              <a:avLst/>
            </a:prstGeom>
            <a:noFill/>
            <a:ln>
              <a:noFill/>
            </a:ln>
          </p:spPr>
        </p:pic>
      </p:grpSp>
      <p:sp>
        <p:nvSpPr>
          <p:cNvPr id="380" name="Google Shape;380;p22"/>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DWI QC</a:t>
            </a:r>
            <a:endParaRPr/>
          </a:p>
        </p:txBody>
      </p:sp>
      <p:sp>
        <p:nvSpPr>
          <p:cNvPr id="381" name="Google Shape;381;p22"/>
          <p:cNvSpPr txBox="1"/>
          <p:nvPr/>
        </p:nvSpPr>
        <p:spPr>
          <a:xfrm>
            <a:off x="4036835" y="5577769"/>
            <a:ext cx="41148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Pulsation effect on the Cerebellum</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pic>
        <p:nvPicPr>
          <p:cNvPr id="386" name="Google Shape;386;p23"/>
          <p:cNvPicPr preferRelativeResize="0"/>
          <p:nvPr/>
        </p:nvPicPr>
        <p:blipFill rotWithShape="1">
          <a:blip r:embed="rId3">
            <a:alphaModFix/>
          </a:blip>
          <a:srcRect b="0" l="0" r="0" t="0"/>
          <a:stretch/>
        </p:blipFill>
        <p:spPr>
          <a:xfrm>
            <a:off x="5430835" y="3580347"/>
            <a:ext cx="3296831" cy="2624662"/>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87" name="Google Shape;387;p23"/>
          <p:cNvPicPr preferRelativeResize="0"/>
          <p:nvPr/>
        </p:nvPicPr>
        <p:blipFill rotWithShape="1">
          <a:blip r:embed="rId4">
            <a:alphaModFix/>
          </a:blip>
          <a:srcRect b="0" l="0" r="0" t="0"/>
          <a:stretch/>
        </p:blipFill>
        <p:spPr>
          <a:xfrm>
            <a:off x="8915755" y="3589871"/>
            <a:ext cx="2550730" cy="2624665"/>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88" name="Google Shape;388;p23"/>
          <p:cNvPicPr preferRelativeResize="0"/>
          <p:nvPr/>
        </p:nvPicPr>
        <p:blipFill rotWithShape="1">
          <a:blip r:embed="rId5">
            <a:alphaModFix/>
          </a:blip>
          <a:srcRect b="0" l="0" r="0" t="0"/>
          <a:stretch/>
        </p:blipFill>
        <p:spPr>
          <a:xfrm>
            <a:off x="9127395" y="614471"/>
            <a:ext cx="2127450" cy="2643992"/>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389" name="Google Shape;389;p23"/>
          <p:cNvSpPr txBox="1"/>
          <p:nvPr>
            <p:ph idx="11" type="ftr"/>
          </p:nvPr>
        </p:nvSpPr>
        <p:spPr>
          <a:xfrm>
            <a:off x="321732" y="6491307"/>
            <a:ext cx="4114800" cy="27432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sz="1200">
                <a:solidFill>
                  <a:srgbClr val="3F3F3F"/>
                </a:solidFill>
                <a:latin typeface="Arial"/>
                <a:ea typeface="Arial"/>
                <a:cs typeface="Arial"/>
                <a:sym typeface="Arial"/>
              </a:rPr>
              <a:t>Methods</a:t>
            </a:r>
            <a:endParaRPr/>
          </a:p>
        </p:txBody>
      </p:sp>
      <p:sp>
        <p:nvSpPr>
          <p:cNvPr id="390" name="Google Shape;390;p23"/>
          <p:cNvSpPr txBox="1"/>
          <p:nvPr>
            <p:ph idx="12" type="sldNum"/>
          </p:nvPr>
        </p:nvSpPr>
        <p:spPr>
          <a:xfrm>
            <a:off x="10917767" y="6491307"/>
            <a:ext cx="952499" cy="27432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sz="1200">
                <a:solidFill>
                  <a:srgbClr val="3F3F3F"/>
                </a:solidFill>
              </a:rPr>
              <a:t>‹#›</a:t>
            </a:fld>
            <a:endParaRPr sz="1200">
              <a:solidFill>
                <a:srgbClr val="3F3F3F"/>
              </a:solidFill>
            </a:endParaRPr>
          </a:p>
        </p:txBody>
      </p:sp>
      <p:pic>
        <p:nvPicPr>
          <p:cNvPr id="391" name="Google Shape;391;p23"/>
          <p:cNvPicPr preferRelativeResize="0"/>
          <p:nvPr/>
        </p:nvPicPr>
        <p:blipFill rotWithShape="1">
          <a:blip r:embed="rId6">
            <a:alphaModFix/>
          </a:blip>
          <a:srcRect b="0" l="0" r="0" t="0"/>
          <a:stretch/>
        </p:blipFill>
        <p:spPr>
          <a:xfrm>
            <a:off x="3049806" y="643465"/>
            <a:ext cx="2223440" cy="2624663"/>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92" name="Google Shape;392;p23"/>
          <p:cNvPicPr preferRelativeResize="0"/>
          <p:nvPr/>
        </p:nvPicPr>
        <p:blipFill rotWithShape="1">
          <a:blip r:embed="rId7">
            <a:alphaModFix/>
          </a:blip>
          <a:srcRect b="0" l="0" r="0" t="0"/>
          <a:stretch/>
        </p:blipFill>
        <p:spPr>
          <a:xfrm>
            <a:off x="3084304" y="3599538"/>
            <a:ext cx="2154445" cy="2624662"/>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393" name="Google Shape;393;p23"/>
          <p:cNvPicPr preferRelativeResize="0"/>
          <p:nvPr/>
        </p:nvPicPr>
        <p:blipFill rotWithShape="1">
          <a:blip r:embed="rId8">
            <a:alphaModFix/>
          </a:blip>
          <a:srcRect b="0" l="0" r="0" t="0"/>
          <a:stretch/>
        </p:blipFill>
        <p:spPr>
          <a:xfrm>
            <a:off x="5589508" y="624135"/>
            <a:ext cx="2979484" cy="2643993"/>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394" name="Google Shape;394;p23"/>
          <p:cNvSpPr txBox="1"/>
          <p:nvPr/>
        </p:nvSpPr>
        <p:spPr>
          <a:xfrm>
            <a:off x="484632" y="951159"/>
            <a:ext cx="10634472" cy="160561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Skull</a:t>
            </a:r>
            <a:endParaRPr sz="66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strip</a:t>
            </a:r>
            <a:endParaRPr sz="6600">
              <a:solidFill>
                <a:schemeClr val="dk1"/>
              </a:solidFill>
              <a:latin typeface="Arial"/>
              <a:ea typeface="Arial"/>
              <a:cs typeface="Arial"/>
              <a:sym typeface="Arial"/>
            </a:endParaRPr>
          </a:p>
        </p:txBody>
      </p:sp>
      <p:sp>
        <p:nvSpPr>
          <p:cNvPr id="395" name="Google Shape;395;p23"/>
          <p:cNvSpPr txBox="1"/>
          <p:nvPr/>
        </p:nvSpPr>
        <p:spPr>
          <a:xfrm>
            <a:off x="3122988" y="3239412"/>
            <a:ext cx="20770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Axial</a:t>
            </a:r>
            <a:endParaRPr/>
          </a:p>
        </p:txBody>
      </p:sp>
      <p:sp>
        <p:nvSpPr>
          <p:cNvPr id="396" name="Google Shape;396;p23"/>
          <p:cNvSpPr txBox="1"/>
          <p:nvPr/>
        </p:nvSpPr>
        <p:spPr>
          <a:xfrm>
            <a:off x="6040712" y="3239412"/>
            <a:ext cx="20770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Sagital</a:t>
            </a:r>
            <a:endParaRPr/>
          </a:p>
        </p:txBody>
      </p:sp>
      <p:sp>
        <p:nvSpPr>
          <p:cNvPr id="397" name="Google Shape;397;p23"/>
          <p:cNvSpPr txBox="1"/>
          <p:nvPr/>
        </p:nvSpPr>
        <p:spPr>
          <a:xfrm>
            <a:off x="9152582" y="3239412"/>
            <a:ext cx="20770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Coronal</a:t>
            </a:r>
            <a:endParaRPr/>
          </a:p>
        </p:txBody>
      </p:sp>
      <p:sp>
        <p:nvSpPr>
          <p:cNvPr id="398" name="Google Shape;398;p23"/>
          <p:cNvSpPr txBox="1"/>
          <p:nvPr/>
        </p:nvSpPr>
        <p:spPr>
          <a:xfrm>
            <a:off x="370451" y="3008570"/>
            <a:ext cx="2371859"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 Removal of the brain surroundings of the T1w with FSL BET (Brain Extraction Tool)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2"/>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p2"/>
          <p:cNvSpPr txBox="1"/>
          <p:nvPr>
            <p:ph type="title"/>
          </p:nvPr>
        </p:nvSpPr>
        <p:spPr>
          <a:xfrm>
            <a:off x="482601" y="865128"/>
            <a:ext cx="5613398" cy="5261895"/>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600"/>
              <a:buFont typeface="Arial"/>
              <a:buNone/>
            </a:pPr>
            <a:r>
              <a:rPr lang="es-MX"/>
              <a:t>Outline</a:t>
            </a:r>
            <a:endParaRPr/>
          </a:p>
        </p:txBody>
      </p:sp>
      <p:sp>
        <p:nvSpPr>
          <p:cNvPr id="123" name="Google Shape;123;p2"/>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cxnSp>
        <p:nvCxnSpPr>
          <p:cNvPr id="124" name="Google Shape;124;p2"/>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125" name="Google Shape;125;p2"/>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126" name="Google Shape;126;p2"/>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grpSp>
        <p:nvGrpSpPr>
          <p:cNvPr id="127" name="Google Shape;127;p2"/>
          <p:cNvGrpSpPr/>
          <p:nvPr/>
        </p:nvGrpSpPr>
        <p:grpSpPr>
          <a:xfrm>
            <a:off x="6165356" y="865127"/>
            <a:ext cx="5464315" cy="5261888"/>
            <a:chOff x="0" y="0"/>
            <a:chExt cx="5464315" cy="5261888"/>
          </a:xfrm>
        </p:grpSpPr>
        <p:cxnSp>
          <p:nvCxnSpPr>
            <p:cNvPr id="128" name="Google Shape;128;p2"/>
            <p:cNvCxnSpPr/>
            <p:nvPr/>
          </p:nvCxnSpPr>
          <p:spPr>
            <a:xfrm>
              <a:off x="0" y="0"/>
              <a:ext cx="5464315" cy="0"/>
            </a:xfrm>
            <a:prstGeom prst="straightConnector1">
              <a:avLst/>
            </a:prstGeom>
            <a:solidFill>
              <a:srgbClr val="B0397F"/>
            </a:solidFill>
            <a:ln cap="flat" cmpd="sng" w="12700">
              <a:solidFill>
                <a:srgbClr val="B0397F"/>
              </a:solidFill>
              <a:prstDash val="solid"/>
              <a:miter lim="800000"/>
              <a:headEnd len="sm" w="sm" type="none"/>
              <a:tailEnd len="sm" w="sm" type="none"/>
            </a:ln>
          </p:spPr>
        </p:cxnSp>
        <p:sp>
          <p:nvSpPr>
            <p:cNvPr id="129" name="Google Shape;129;p2"/>
            <p:cNvSpPr/>
            <p:nvPr/>
          </p:nvSpPr>
          <p:spPr>
            <a:xfrm>
              <a:off x="0" y="0"/>
              <a:ext cx="5464315" cy="13154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txBox="1"/>
            <p:nvPr/>
          </p:nvSpPr>
          <p:spPr>
            <a:xfrm>
              <a:off x="0" y="0"/>
              <a:ext cx="5464315" cy="1315472"/>
            </a:xfrm>
            <a:prstGeom prst="rect">
              <a:avLst/>
            </a:prstGeom>
            <a:noFill/>
            <a:ln>
              <a:noFill/>
            </a:ln>
          </p:spPr>
          <p:txBody>
            <a:bodyPr anchorCtr="0" anchor="t" bIns="224775" lIns="224775" spcFirstLastPara="1" rIns="224775" wrap="square" tIns="224775">
              <a:noAutofit/>
            </a:bodyPr>
            <a:lstStyle/>
            <a:p>
              <a:pPr indent="0" lvl="0" marL="0" marR="0" rtl="0" algn="l">
                <a:lnSpc>
                  <a:spcPct val="90000"/>
                </a:lnSpc>
                <a:spcBef>
                  <a:spcPts val="0"/>
                </a:spcBef>
                <a:spcAft>
                  <a:spcPts val="0"/>
                </a:spcAft>
                <a:buClr>
                  <a:schemeClr val="dk1"/>
                </a:buClr>
                <a:buSzPts val="5900"/>
                <a:buFont typeface="Arial"/>
                <a:buNone/>
              </a:pPr>
              <a:r>
                <a:rPr b="0" i="0" lang="es-MX" sz="5900" u="none" cap="none" strike="noStrike">
                  <a:solidFill>
                    <a:schemeClr val="dk1"/>
                  </a:solidFill>
                  <a:latin typeface="Arial"/>
                  <a:ea typeface="Arial"/>
                  <a:cs typeface="Arial"/>
                  <a:sym typeface="Arial"/>
                </a:rPr>
                <a:t>Introduction</a:t>
              </a:r>
              <a:endParaRPr/>
            </a:p>
          </p:txBody>
        </p:sp>
        <p:cxnSp>
          <p:nvCxnSpPr>
            <p:cNvPr id="131" name="Google Shape;131;p2"/>
            <p:cNvCxnSpPr/>
            <p:nvPr/>
          </p:nvCxnSpPr>
          <p:spPr>
            <a:xfrm>
              <a:off x="0" y="1315472"/>
              <a:ext cx="5464315" cy="0"/>
            </a:xfrm>
            <a:prstGeom prst="straightConnector1">
              <a:avLst/>
            </a:prstGeom>
            <a:solidFill>
              <a:srgbClr val="B93C96"/>
            </a:solidFill>
            <a:ln cap="flat" cmpd="sng" w="12700">
              <a:solidFill>
                <a:srgbClr val="B93C96"/>
              </a:solidFill>
              <a:prstDash val="solid"/>
              <a:miter lim="800000"/>
              <a:headEnd len="sm" w="sm" type="none"/>
              <a:tailEnd len="sm" w="sm" type="none"/>
            </a:ln>
          </p:spPr>
        </p:cxnSp>
        <p:sp>
          <p:nvSpPr>
            <p:cNvPr id="132" name="Google Shape;132;p2"/>
            <p:cNvSpPr/>
            <p:nvPr/>
          </p:nvSpPr>
          <p:spPr>
            <a:xfrm>
              <a:off x="0" y="1315472"/>
              <a:ext cx="5464315" cy="13154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txBox="1"/>
            <p:nvPr/>
          </p:nvSpPr>
          <p:spPr>
            <a:xfrm>
              <a:off x="0" y="1315472"/>
              <a:ext cx="5464315" cy="1315472"/>
            </a:xfrm>
            <a:prstGeom prst="rect">
              <a:avLst/>
            </a:prstGeom>
            <a:noFill/>
            <a:ln>
              <a:noFill/>
            </a:ln>
          </p:spPr>
          <p:txBody>
            <a:bodyPr anchorCtr="0" anchor="t" bIns="224775" lIns="224775" spcFirstLastPara="1" rIns="224775" wrap="square" tIns="224775">
              <a:noAutofit/>
            </a:bodyPr>
            <a:lstStyle/>
            <a:p>
              <a:pPr indent="0" lvl="0" marL="0" marR="0" rtl="0" algn="l">
                <a:lnSpc>
                  <a:spcPct val="90000"/>
                </a:lnSpc>
                <a:spcBef>
                  <a:spcPts val="0"/>
                </a:spcBef>
                <a:spcAft>
                  <a:spcPts val="0"/>
                </a:spcAft>
                <a:buClr>
                  <a:schemeClr val="dk1"/>
                </a:buClr>
                <a:buSzPts val="5900"/>
                <a:buFont typeface="Arial"/>
                <a:buNone/>
              </a:pPr>
              <a:r>
                <a:rPr b="0" i="0" lang="es-MX" sz="5900" u="none" cap="none" strike="noStrike">
                  <a:solidFill>
                    <a:schemeClr val="dk1"/>
                  </a:solidFill>
                  <a:latin typeface="Arial"/>
                  <a:ea typeface="Arial"/>
                  <a:cs typeface="Arial"/>
                  <a:sym typeface="Arial"/>
                </a:rPr>
                <a:t>Methods</a:t>
              </a:r>
              <a:endParaRPr/>
            </a:p>
          </p:txBody>
        </p:sp>
        <p:cxnSp>
          <p:nvCxnSpPr>
            <p:cNvPr id="134" name="Google Shape;134;p2"/>
            <p:cNvCxnSpPr/>
            <p:nvPr/>
          </p:nvCxnSpPr>
          <p:spPr>
            <a:xfrm>
              <a:off x="0" y="2630944"/>
              <a:ext cx="5464315" cy="0"/>
            </a:xfrm>
            <a:prstGeom prst="straightConnector1">
              <a:avLst/>
            </a:prstGeom>
            <a:solidFill>
              <a:srgbClr val="C041AE"/>
            </a:solidFill>
            <a:ln cap="flat" cmpd="sng" w="12700">
              <a:solidFill>
                <a:srgbClr val="C041AE"/>
              </a:solidFill>
              <a:prstDash val="solid"/>
              <a:miter lim="800000"/>
              <a:headEnd len="sm" w="sm" type="none"/>
              <a:tailEnd len="sm" w="sm" type="none"/>
            </a:ln>
          </p:spPr>
        </p:cxnSp>
        <p:sp>
          <p:nvSpPr>
            <p:cNvPr id="135" name="Google Shape;135;p2"/>
            <p:cNvSpPr/>
            <p:nvPr/>
          </p:nvSpPr>
          <p:spPr>
            <a:xfrm>
              <a:off x="0" y="2630944"/>
              <a:ext cx="5464315" cy="13154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txBox="1"/>
            <p:nvPr/>
          </p:nvSpPr>
          <p:spPr>
            <a:xfrm>
              <a:off x="0" y="2630944"/>
              <a:ext cx="5464315" cy="1315472"/>
            </a:xfrm>
            <a:prstGeom prst="rect">
              <a:avLst/>
            </a:prstGeom>
            <a:noFill/>
            <a:ln>
              <a:noFill/>
            </a:ln>
          </p:spPr>
          <p:txBody>
            <a:bodyPr anchorCtr="0" anchor="t" bIns="224775" lIns="224775" spcFirstLastPara="1" rIns="224775" wrap="square" tIns="224775">
              <a:noAutofit/>
            </a:bodyPr>
            <a:lstStyle/>
            <a:p>
              <a:pPr indent="0" lvl="0" marL="0" marR="0" rtl="0" algn="l">
                <a:lnSpc>
                  <a:spcPct val="90000"/>
                </a:lnSpc>
                <a:spcBef>
                  <a:spcPts val="0"/>
                </a:spcBef>
                <a:spcAft>
                  <a:spcPts val="0"/>
                </a:spcAft>
                <a:buClr>
                  <a:schemeClr val="dk1"/>
                </a:buClr>
                <a:buSzPts val="5900"/>
                <a:buFont typeface="Arial"/>
                <a:buNone/>
              </a:pPr>
              <a:r>
                <a:rPr b="0" i="0" lang="es-MX" sz="5900" u="none" cap="none" strike="noStrike">
                  <a:solidFill>
                    <a:schemeClr val="dk1"/>
                  </a:solidFill>
                  <a:latin typeface="Arial"/>
                  <a:ea typeface="Arial"/>
                  <a:cs typeface="Arial"/>
                  <a:sym typeface="Arial"/>
                </a:rPr>
                <a:t>Results</a:t>
              </a:r>
              <a:endParaRPr/>
            </a:p>
          </p:txBody>
        </p:sp>
        <p:cxnSp>
          <p:nvCxnSpPr>
            <p:cNvPr id="137" name="Google Shape;137;p2"/>
            <p:cNvCxnSpPr/>
            <p:nvPr/>
          </p:nvCxnSpPr>
          <p:spPr>
            <a:xfrm>
              <a:off x="0" y="3946416"/>
              <a:ext cx="5464315" cy="0"/>
            </a:xfrm>
            <a:prstGeom prst="straightConnector1">
              <a:avLst/>
            </a:prstGeom>
            <a:solidFill>
              <a:srgbClr val="C24AC3"/>
            </a:solidFill>
            <a:ln cap="flat" cmpd="sng" w="12700">
              <a:solidFill>
                <a:srgbClr val="C24AC3"/>
              </a:solidFill>
              <a:prstDash val="solid"/>
              <a:miter lim="800000"/>
              <a:headEnd len="sm" w="sm" type="none"/>
              <a:tailEnd len="sm" w="sm" type="none"/>
            </a:ln>
          </p:spPr>
        </p:cxnSp>
        <p:sp>
          <p:nvSpPr>
            <p:cNvPr id="138" name="Google Shape;138;p2"/>
            <p:cNvSpPr/>
            <p:nvPr/>
          </p:nvSpPr>
          <p:spPr>
            <a:xfrm>
              <a:off x="0" y="3946416"/>
              <a:ext cx="5464315" cy="13154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txBox="1"/>
            <p:nvPr/>
          </p:nvSpPr>
          <p:spPr>
            <a:xfrm>
              <a:off x="0" y="3946416"/>
              <a:ext cx="5464315" cy="1315472"/>
            </a:xfrm>
            <a:prstGeom prst="rect">
              <a:avLst/>
            </a:prstGeom>
            <a:noFill/>
            <a:ln>
              <a:noFill/>
            </a:ln>
          </p:spPr>
          <p:txBody>
            <a:bodyPr anchorCtr="0" anchor="t" bIns="224775" lIns="224775" spcFirstLastPara="1" rIns="224775" wrap="square" tIns="224775">
              <a:noAutofit/>
            </a:bodyPr>
            <a:lstStyle/>
            <a:p>
              <a:pPr indent="0" lvl="0" marL="0" marR="0" rtl="0" algn="l">
                <a:lnSpc>
                  <a:spcPct val="90000"/>
                </a:lnSpc>
                <a:spcBef>
                  <a:spcPts val="0"/>
                </a:spcBef>
                <a:spcAft>
                  <a:spcPts val="0"/>
                </a:spcAft>
                <a:buClr>
                  <a:schemeClr val="dk1"/>
                </a:buClr>
                <a:buSzPts val="5900"/>
                <a:buFont typeface="Arial"/>
                <a:buNone/>
              </a:pPr>
              <a:r>
                <a:rPr b="0" i="0" lang="es-MX" sz="5900" u="none" cap="none" strike="noStrike">
                  <a:solidFill>
                    <a:schemeClr val="dk1"/>
                  </a:solidFill>
                  <a:latin typeface="Arial"/>
                  <a:ea typeface="Arial"/>
                  <a:cs typeface="Arial"/>
                  <a:sym typeface="Arial"/>
                </a:rPr>
                <a:t>Conclusion</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cxnSp>
        <p:nvCxnSpPr>
          <p:cNvPr id="404" name="Google Shape;404;p24"/>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405" name="Google Shape;405;p24"/>
          <p:cNvCxnSpPr/>
          <p:nvPr/>
        </p:nvCxnSpPr>
        <p:spPr>
          <a:xfrm>
            <a:off x="482600" y="6368138"/>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406" name="Google Shape;406;p24"/>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sp>
        <p:nvSpPr>
          <p:cNvPr id="407" name="Google Shape;407;p24"/>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8" name="Google Shape;408;p24"/>
          <p:cNvSpPr txBox="1"/>
          <p:nvPr/>
        </p:nvSpPr>
        <p:spPr>
          <a:xfrm>
            <a:off x="481007" y="5124450"/>
            <a:ext cx="8748718" cy="101661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Brain segmentation</a:t>
            </a:r>
            <a:endParaRPr/>
          </a:p>
        </p:txBody>
      </p:sp>
      <p:sp>
        <p:nvSpPr>
          <p:cNvPr id="409" name="Google Shape;409;p24"/>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pic>
        <p:nvPicPr>
          <p:cNvPr id="410" name="Google Shape;410;p24"/>
          <p:cNvPicPr preferRelativeResize="0"/>
          <p:nvPr/>
        </p:nvPicPr>
        <p:blipFill rotWithShape="1">
          <a:blip r:embed="rId3">
            <a:alphaModFix/>
          </a:blip>
          <a:srcRect b="4668" l="0" r="-2" t="11791"/>
          <a:stretch/>
        </p:blipFill>
        <p:spPr>
          <a:xfrm>
            <a:off x="482600" y="489861"/>
            <a:ext cx="3715691" cy="3432682"/>
          </a:xfrm>
          <a:prstGeom prst="rect">
            <a:avLst/>
          </a:prstGeom>
          <a:noFill/>
          <a:ln>
            <a:noFill/>
          </a:ln>
        </p:spPr>
      </p:pic>
      <p:pic>
        <p:nvPicPr>
          <p:cNvPr id="411" name="Google Shape;411;p24"/>
          <p:cNvPicPr preferRelativeResize="0"/>
          <p:nvPr/>
        </p:nvPicPr>
        <p:blipFill rotWithShape="1">
          <a:blip r:embed="rId4">
            <a:alphaModFix/>
          </a:blip>
          <a:srcRect b="8436" l="0" r="0" t="1964"/>
          <a:stretch/>
        </p:blipFill>
        <p:spPr>
          <a:xfrm>
            <a:off x="4020732" y="495090"/>
            <a:ext cx="3715691" cy="3432682"/>
          </a:xfrm>
          <a:prstGeom prst="rect">
            <a:avLst/>
          </a:prstGeom>
          <a:noFill/>
          <a:ln>
            <a:noFill/>
          </a:ln>
        </p:spPr>
      </p:pic>
      <p:pic>
        <p:nvPicPr>
          <p:cNvPr id="412" name="Google Shape;412;p24"/>
          <p:cNvPicPr preferRelativeResize="0"/>
          <p:nvPr/>
        </p:nvPicPr>
        <p:blipFill rotWithShape="1">
          <a:blip r:embed="rId5">
            <a:alphaModFix/>
          </a:blip>
          <a:srcRect b="-74" l="4001" r="3043" t="78"/>
          <a:stretch/>
        </p:blipFill>
        <p:spPr>
          <a:xfrm>
            <a:off x="7736423" y="495090"/>
            <a:ext cx="3893250" cy="3432682"/>
          </a:xfrm>
          <a:prstGeom prst="rect">
            <a:avLst/>
          </a:prstGeom>
          <a:noFill/>
          <a:ln>
            <a:noFill/>
          </a:ln>
        </p:spPr>
      </p:pic>
      <p:cxnSp>
        <p:nvCxnSpPr>
          <p:cNvPr id="413" name="Google Shape;413;p24"/>
          <p:cNvCxnSpPr/>
          <p:nvPr/>
        </p:nvCxnSpPr>
        <p:spPr>
          <a:xfrm>
            <a:off x="482600" y="495090"/>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414" name="Google Shape;414;p24"/>
          <p:cNvCxnSpPr/>
          <p:nvPr/>
        </p:nvCxnSpPr>
        <p:spPr>
          <a:xfrm>
            <a:off x="482600" y="3922535"/>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415" name="Google Shape;415;p24"/>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416" name="Google Shape;416;p24"/>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a:solidFill>
                  <a:schemeClr val="dk1"/>
                </a:solidFill>
                <a:latin typeface="Arial"/>
                <a:ea typeface="Arial"/>
                <a:cs typeface="Arial"/>
                <a:sym typeface="Arial"/>
              </a:rPr>
              <a:t>Methods</a:t>
            </a:r>
            <a:endParaRPr/>
          </a:p>
        </p:txBody>
      </p:sp>
      <p:sp>
        <p:nvSpPr>
          <p:cNvPr id="417" name="Google Shape;417;p24"/>
          <p:cNvSpPr txBox="1"/>
          <p:nvPr/>
        </p:nvSpPr>
        <p:spPr>
          <a:xfrm>
            <a:off x="1122679" y="4041418"/>
            <a:ext cx="986691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Freesurfer recon-all command performed to classify the brain into hemispheres, structures, white matter, grey matter and its gyri segmentation.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5"/>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25"/>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id="425" name="Google Shape;425;p25"/>
          <p:cNvPicPr preferRelativeResize="0"/>
          <p:nvPr/>
        </p:nvPicPr>
        <p:blipFill rotWithShape="1">
          <a:blip r:embed="rId3">
            <a:alphaModFix amt="35000"/>
          </a:blip>
          <a:srcRect b="0" l="0" r="0" t="0"/>
          <a:stretch/>
        </p:blipFill>
        <p:spPr>
          <a:xfrm>
            <a:off x="1" y="1454790"/>
            <a:ext cx="12191998" cy="4569438"/>
          </a:xfrm>
          <a:prstGeom prst="rect">
            <a:avLst/>
          </a:prstGeom>
          <a:noFill/>
          <a:ln>
            <a:noFill/>
          </a:ln>
        </p:spPr>
      </p:pic>
      <p:pic>
        <p:nvPicPr>
          <p:cNvPr id="426" name="Google Shape;426;p25"/>
          <p:cNvPicPr preferRelativeResize="0"/>
          <p:nvPr/>
        </p:nvPicPr>
        <p:blipFill rotWithShape="1">
          <a:blip r:embed="rId4">
            <a:alphaModFix/>
          </a:blip>
          <a:srcRect b="48471" l="15314" r="48436" t="33810"/>
          <a:stretch/>
        </p:blipFill>
        <p:spPr>
          <a:xfrm>
            <a:off x="1866900" y="3000375"/>
            <a:ext cx="4419600" cy="809625"/>
          </a:xfrm>
          <a:prstGeom prst="rect">
            <a:avLst/>
          </a:prstGeom>
          <a:noFill/>
          <a:ln>
            <a:noFill/>
          </a:ln>
        </p:spPr>
      </p:pic>
      <p:sp>
        <p:nvSpPr>
          <p:cNvPr id="427" name="Google Shape;427;p25"/>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Where are we going?</a:t>
            </a:r>
            <a:endParaRPr/>
          </a:p>
        </p:txBody>
      </p:sp>
      <p:pic>
        <p:nvPicPr>
          <p:cNvPr id="428" name="Google Shape;428;p25"/>
          <p:cNvPicPr preferRelativeResize="0"/>
          <p:nvPr/>
        </p:nvPicPr>
        <p:blipFill rotWithShape="1">
          <a:blip r:embed="rId4">
            <a:alphaModFix/>
          </a:blip>
          <a:srcRect b="30543" l="1329" r="84140" t="20677"/>
          <a:stretch/>
        </p:blipFill>
        <p:spPr>
          <a:xfrm>
            <a:off x="161925" y="2400301"/>
            <a:ext cx="1771650" cy="2228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pic>
        <p:nvPicPr>
          <p:cNvPr id="434" name="Google Shape;434;p26"/>
          <p:cNvPicPr preferRelativeResize="0"/>
          <p:nvPr/>
        </p:nvPicPr>
        <p:blipFill rotWithShape="1">
          <a:blip r:embed="rId3">
            <a:alphaModFix amt="20000"/>
          </a:blip>
          <a:srcRect b="0" l="0" r="0" t="0"/>
          <a:stretch/>
        </p:blipFill>
        <p:spPr>
          <a:xfrm>
            <a:off x="584777" y="2411259"/>
            <a:ext cx="4278468" cy="3947170"/>
          </a:xfrm>
          <a:prstGeom prst="rect">
            <a:avLst/>
          </a:prstGeom>
          <a:noFill/>
          <a:ln>
            <a:noFill/>
          </a:ln>
        </p:spPr>
      </p:pic>
      <p:sp>
        <p:nvSpPr>
          <p:cNvPr id="435" name="Google Shape;435;p26"/>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a:t>Methods</a:t>
            </a:r>
            <a:endParaRPr/>
          </a:p>
        </p:txBody>
      </p:sp>
      <p:sp>
        <p:nvSpPr>
          <p:cNvPr id="436" name="Google Shape;436;p26"/>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sp>
        <p:nvSpPr>
          <p:cNvPr id="437" name="Google Shape;437;p26"/>
          <p:cNvSpPr txBox="1"/>
          <p:nvPr>
            <p:ph idx="4294967295" type="title"/>
          </p:nvPr>
        </p:nvSpPr>
        <p:spPr>
          <a:xfrm>
            <a:off x="484632" y="1038475"/>
            <a:ext cx="4524045" cy="22383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Arial"/>
              <a:buNone/>
            </a:pPr>
            <a:r>
              <a:rPr lang="es-MX"/>
              <a:t>Diffusion Tensor model fitting</a:t>
            </a:r>
            <a:endParaRPr/>
          </a:p>
        </p:txBody>
      </p:sp>
      <p:pic>
        <p:nvPicPr>
          <p:cNvPr id="438" name="Google Shape;438;p26"/>
          <p:cNvPicPr preferRelativeResize="0"/>
          <p:nvPr/>
        </p:nvPicPr>
        <p:blipFill rotWithShape="1">
          <a:blip r:embed="rId4">
            <a:alphaModFix/>
          </a:blip>
          <a:srcRect b="46345" l="1618" r="-1" t="10720"/>
          <a:stretch/>
        </p:blipFill>
        <p:spPr>
          <a:xfrm>
            <a:off x="5170947" y="3430490"/>
            <a:ext cx="6482368" cy="2939140"/>
          </a:xfrm>
          <a:prstGeom prst="rect">
            <a:avLst/>
          </a:prstGeom>
          <a:noFill/>
          <a:ln>
            <a:noFill/>
          </a:ln>
        </p:spPr>
      </p:pic>
      <p:pic>
        <p:nvPicPr>
          <p:cNvPr id="439" name="Google Shape;439;p26"/>
          <p:cNvPicPr preferRelativeResize="0"/>
          <p:nvPr/>
        </p:nvPicPr>
        <p:blipFill rotWithShape="1">
          <a:blip r:embed="rId5">
            <a:alphaModFix/>
          </a:blip>
          <a:srcRect b="47690" l="3" r="-3" t="10156"/>
          <a:stretch/>
        </p:blipFill>
        <p:spPr>
          <a:xfrm>
            <a:off x="5170948" y="476678"/>
            <a:ext cx="6482368" cy="28915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cxnSp>
        <p:nvCxnSpPr>
          <p:cNvPr id="445" name="Google Shape;445;p27"/>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446" name="Google Shape;446;p27"/>
          <p:cNvCxnSpPr/>
          <p:nvPr/>
        </p:nvCxnSpPr>
        <p:spPr>
          <a:xfrm>
            <a:off x="482600" y="6368138"/>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447" name="Google Shape;447;p27"/>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448" name="Google Shape;448;p27"/>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sp>
        <p:nvSpPr>
          <p:cNvPr id="449" name="Google Shape;449;p27"/>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0" name="Google Shape;450;p27"/>
          <p:cNvSpPr txBox="1"/>
          <p:nvPr>
            <p:ph type="title"/>
          </p:nvPr>
        </p:nvSpPr>
        <p:spPr>
          <a:xfrm>
            <a:off x="5299588" y="946710"/>
            <a:ext cx="6330084" cy="3093468"/>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Arial"/>
              <a:buNone/>
            </a:pPr>
            <a:r>
              <a:rPr lang="es-MX"/>
              <a:t>Grey matter – White matter interface for tractography</a:t>
            </a:r>
            <a:endParaRPr/>
          </a:p>
        </p:txBody>
      </p:sp>
      <p:sp>
        <p:nvSpPr>
          <p:cNvPr id="451" name="Google Shape;451;p27"/>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pic>
        <p:nvPicPr>
          <p:cNvPr id="452" name="Google Shape;452;p27"/>
          <p:cNvPicPr preferRelativeResize="0"/>
          <p:nvPr>
            <p:ph idx="1" type="body"/>
          </p:nvPr>
        </p:nvPicPr>
        <p:blipFill rotWithShape="1">
          <a:blip r:embed="rId3">
            <a:alphaModFix/>
          </a:blip>
          <a:srcRect b="0" l="-2" r="1" t="546"/>
          <a:stretch/>
        </p:blipFill>
        <p:spPr>
          <a:xfrm>
            <a:off x="482601" y="489856"/>
            <a:ext cx="4699000" cy="5878282"/>
          </a:xfrm>
          <a:prstGeom prst="rect">
            <a:avLst/>
          </a:prstGeom>
          <a:noFill/>
          <a:ln>
            <a:noFill/>
          </a:ln>
        </p:spPr>
      </p:pic>
      <p:cxnSp>
        <p:nvCxnSpPr>
          <p:cNvPr id="453" name="Google Shape;453;p27"/>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454" name="Google Shape;454;p27"/>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455" name="Google Shape;455;p27"/>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sz="900">
                <a:solidFill>
                  <a:schemeClr val="dk1"/>
                </a:solidFill>
                <a:latin typeface="Arial"/>
                <a:ea typeface="Arial"/>
                <a:cs typeface="Arial"/>
                <a:sym typeface="Arial"/>
              </a:rPr>
              <a:t>Methods</a:t>
            </a:r>
            <a:endParaRPr/>
          </a:p>
        </p:txBody>
      </p:sp>
      <p:sp>
        <p:nvSpPr>
          <p:cNvPr id="456" name="Google Shape;456;p27"/>
          <p:cNvSpPr txBox="1"/>
          <p:nvPr/>
        </p:nvSpPr>
        <p:spPr>
          <a:xfrm>
            <a:off x="5299587" y="4108758"/>
            <a:ext cx="6409812" cy="2177896"/>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000"/>
              <a:buFont typeface="Arial"/>
              <a:buChar char="•"/>
            </a:pPr>
            <a:r>
              <a:rPr lang="es-MX" sz="2000">
                <a:solidFill>
                  <a:schemeClr val="dk1"/>
                </a:solidFill>
                <a:latin typeface="Arial"/>
                <a:ea typeface="Arial"/>
                <a:cs typeface="Arial"/>
                <a:sym typeface="Arial"/>
              </a:rPr>
              <a:t>Extracted five-tissue-type (5TT) using MRTRIX3</a:t>
            </a:r>
            <a:endParaRPr/>
          </a:p>
          <a:p>
            <a:pPr indent="-342900" lvl="1" marL="1028700" marR="0" rtl="0" algn="l">
              <a:lnSpc>
                <a:spcPct val="100000"/>
              </a:lnSpc>
              <a:spcBef>
                <a:spcPts val="500"/>
              </a:spcBef>
              <a:spcAft>
                <a:spcPts val="0"/>
              </a:spcAft>
              <a:buClr>
                <a:schemeClr val="dk1"/>
              </a:buClr>
              <a:buSzPts val="1200"/>
              <a:buFont typeface="Arial"/>
              <a:buAutoNum type="arabicPeriod"/>
            </a:pPr>
            <a:r>
              <a:rPr b="0" i="0" lang="es-MX" sz="1200" u="none" cap="none" strike="noStrike">
                <a:solidFill>
                  <a:schemeClr val="dk1"/>
                </a:solidFill>
                <a:latin typeface="Arial"/>
                <a:ea typeface="Arial"/>
                <a:cs typeface="Arial"/>
                <a:sym typeface="Arial"/>
              </a:rPr>
              <a:t>Cortical gray matter</a:t>
            </a:r>
            <a:endParaRPr/>
          </a:p>
          <a:p>
            <a:pPr indent="-342900" lvl="1" marL="1028700" marR="0" rtl="0" algn="l">
              <a:lnSpc>
                <a:spcPct val="100000"/>
              </a:lnSpc>
              <a:spcBef>
                <a:spcPts val="500"/>
              </a:spcBef>
              <a:spcAft>
                <a:spcPts val="0"/>
              </a:spcAft>
              <a:buClr>
                <a:schemeClr val="dk1"/>
              </a:buClr>
              <a:buSzPts val="1000"/>
              <a:buFont typeface="Arial"/>
              <a:buAutoNum type="arabicPeriod"/>
            </a:pPr>
            <a:r>
              <a:rPr b="0" i="0" lang="es-MX" sz="1000" u="none" cap="none" strike="noStrike">
                <a:solidFill>
                  <a:schemeClr val="dk1"/>
                </a:solidFill>
                <a:latin typeface="Arial"/>
                <a:ea typeface="Arial"/>
                <a:cs typeface="Arial"/>
                <a:sym typeface="Arial"/>
              </a:rPr>
              <a:t>S</a:t>
            </a:r>
            <a:r>
              <a:rPr b="0" i="0" lang="es-MX" sz="1200" u="none" cap="none" strike="noStrike">
                <a:solidFill>
                  <a:schemeClr val="dk1"/>
                </a:solidFill>
                <a:latin typeface="Arial"/>
                <a:ea typeface="Arial"/>
                <a:cs typeface="Arial"/>
                <a:sym typeface="Arial"/>
              </a:rPr>
              <a:t>ubcortical gray  matter</a:t>
            </a:r>
            <a:endParaRPr/>
          </a:p>
          <a:p>
            <a:pPr indent="-342900" lvl="1" marL="1028700" marR="0" rtl="0" algn="l">
              <a:lnSpc>
                <a:spcPct val="100000"/>
              </a:lnSpc>
              <a:spcBef>
                <a:spcPts val="500"/>
              </a:spcBef>
              <a:spcAft>
                <a:spcPts val="0"/>
              </a:spcAft>
              <a:buClr>
                <a:schemeClr val="dk1"/>
              </a:buClr>
              <a:buSzPts val="1200"/>
              <a:buFont typeface="Arial"/>
              <a:buAutoNum type="arabicPeriod"/>
            </a:pPr>
            <a:r>
              <a:rPr b="0" i="0" lang="es-MX" sz="1200" u="none" cap="none" strike="noStrike">
                <a:solidFill>
                  <a:schemeClr val="dk1"/>
                </a:solidFill>
                <a:latin typeface="Arial"/>
                <a:ea typeface="Arial"/>
                <a:cs typeface="Arial"/>
                <a:sym typeface="Arial"/>
              </a:rPr>
              <a:t>White matter</a:t>
            </a:r>
            <a:endParaRPr/>
          </a:p>
          <a:p>
            <a:pPr indent="-342900" lvl="1" marL="1028700" marR="0" rtl="0" algn="l">
              <a:lnSpc>
                <a:spcPct val="100000"/>
              </a:lnSpc>
              <a:spcBef>
                <a:spcPts val="500"/>
              </a:spcBef>
              <a:spcAft>
                <a:spcPts val="0"/>
              </a:spcAft>
              <a:buClr>
                <a:schemeClr val="dk1"/>
              </a:buClr>
              <a:buSzPts val="1200"/>
              <a:buFont typeface="Arial"/>
              <a:buAutoNum type="arabicPeriod"/>
            </a:pPr>
            <a:r>
              <a:rPr b="0" i="0" lang="es-MX" sz="1200" u="none" cap="none" strike="noStrike">
                <a:solidFill>
                  <a:schemeClr val="dk1"/>
                </a:solidFill>
                <a:latin typeface="Arial"/>
                <a:ea typeface="Arial"/>
                <a:cs typeface="Arial"/>
                <a:sym typeface="Arial"/>
              </a:rPr>
              <a:t>CSF</a:t>
            </a:r>
            <a:endParaRPr/>
          </a:p>
          <a:p>
            <a:pPr indent="-342900" lvl="1" marL="1028700" marR="0" rtl="0" algn="l">
              <a:lnSpc>
                <a:spcPct val="100000"/>
              </a:lnSpc>
              <a:spcBef>
                <a:spcPts val="500"/>
              </a:spcBef>
              <a:spcAft>
                <a:spcPts val="0"/>
              </a:spcAft>
              <a:buClr>
                <a:schemeClr val="dk1"/>
              </a:buClr>
              <a:buSzPts val="1200"/>
              <a:buFont typeface="Arial"/>
              <a:buAutoNum type="arabicPeriod"/>
            </a:pPr>
            <a:r>
              <a:rPr b="0" i="0" lang="es-MX" sz="1200" u="none" cap="none" strike="noStrike">
                <a:solidFill>
                  <a:schemeClr val="dk1"/>
                </a:solidFill>
                <a:latin typeface="Arial"/>
                <a:ea typeface="Arial"/>
                <a:cs typeface="Arial"/>
                <a:sym typeface="Arial"/>
              </a:rPr>
              <a:t>Pathological tissue</a:t>
            </a:r>
            <a:endParaRPr b="0" i="0" sz="1200" u="none" cap="none" strike="noStrike">
              <a:solidFill>
                <a:schemeClr val="dk1"/>
              </a:solidFill>
              <a:latin typeface="Arial"/>
              <a:ea typeface="Arial"/>
              <a:cs typeface="Arial"/>
              <a:sym typeface="Arial"/>
            </a:endParaRPr>
          </a:p>
          <a:p>
            <a:pPr indent="-342900" lvl="0" marL="342900" marR="0" rtl="0" algn="l">
              <a:lnSpc>
                <a:spcPct val="100000"/>
              </a:lnSpc>
              <a:spcBef>
                <a:spcPts val="1000"/>
              </a:spcBef>
              <a:spcAft>
                <a:spcPts val="0"/>
              </a:spcAft>
              <a:buClr>
                <a:schemeClr val="dk1"/>
              </a:buClr>
              <a:buSzPts val="2000"/>
              <a:buFont typeface="Arial"/>
              <a:buChar char="•"/>
            </a:pPr>
            <a:r>
              <a:rPr lang="es-MX" sz="2000">
                <a:solidFill>
                  <a:schemeClr val="dk1"/>
                </a:solidFill>
                <a:latin typeface="Arial"/>
                <a:ea typeface="Arial"/>
                <a:cs typeface="Arial"/>
                <a:sym typeface="Arial"/>
              </a:rPr>
              <a:t>Presurgery T1w coregistered to DWI space</a:t>
            </a:r>
            <a:endParaRPr sz="20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8"/>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8"/>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id="464" name="Google Shape;464;p28"/>
          <p:cNvPicPr preferRelativeResize="0"/>
          <p:nvPr/>
        </p:nvPicPr>
        <p:blipFill rotWithShape="1">
          <a:blip r:embed="rId3">
            <a:alphaModFix amt="35000"/>
          </a:blip>
          <a:srcRect b="0" l="0" r="0" t="0"/>
          <a:stretch/>
        </p:blipFill>
        <p:spPr>
          <a:xfrm>
            <a:off x="1" y="1454790"/>
            <a:ext cx="12191998" cy="4569438"/>
          </a:xfrm>
          <a:prstGeom prst="rect">
            <a:avLst/>
          </a:prstGeom>
          <a:noFill/>
          <a:ln>
            <a:noFill/>
          </a:ln>
        </p:spPr>
      </p:pic>
      <p:pic>
        <p:nvPicPr>
          <p:cNvPr id="465" name="Google Shape;465;p28"/>
          <p:cNvPicPr preferRelativeResize="0"/>
          <p:nvPr/>
        </p:nvPicPr>
        <p:blipFill rotWithShape="1">
          <a:blip r:embed="rId4">
            <a:alphaModFix/>
          </a:blip>
          <a:srcRect b="48472" l="15315" r="33201" t="17967"/>
          <a:stretch/>
        </p:blipFill>
        <p:spPr>
          <a:xfrm>
            <a:off x="1866899" y="2276475"/>
            <a:ext cx="6276975" cy="1533525"/>
          </a:xfrm>
          <a:prstGeom prst="rect">
            <a:avLst/>
          </a:prstGeom>
          <a:noFill/>
          <a:ln>
            <a:noFill/>
          </a:ln>
        </p:spPr>
      </p:pic>
      <p:sp>
        <p:nvSpPr>
          <p:cNvPr id="466" name="Google Shape;466;p28"/>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Where are we going?</a:t>
            </a:r>
            <a:endParaRPr/>
          </a:p>
        </p:txBody>
      </p:sp>
      <p:pic>
        <p:nvPicPr>
          <p:cNvPr id="467" name="Google Shape;467;p28"/>
          <p:cNvPicPr preferRelativeResize="0"/>
          <p:nvPr/>
        </p:nvPicPr>
        <p:blipFill rotWithShape="1">
          <a:blip r:embed="rId4">
            <a:alphaModFix/>
          </a:blip>
          <a:srcRect b="30543" l="1329" r="84140" t="20677"/>
          <a:stretch/>
        </p:blipFill>
        <p:spPr>
          <a:xfrm>
            <a:off x="161925" y="2400301"/>
            <a:ext cx="1771650" cy="2228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2" name="Shape 472"/>
        <p:cNvGrpSpPr/>
        <p:nvPr/>
      </p:nvGrpSpPr>
      <p:grpSpPr>
        <a:xfrm>
          <a:off x="0" y="0"/>
          <a:ext cx="0" cy="0"/>
          <a:chOff x="0" y="0"/>
          <a:chExt cx="0" cy="0"/>
        </a:xfrm>
      </p:grpSpPr>
      <p:cxnSp>
        <p:nvCxnSpPr>
          <p:cNvPr id="473" name="Google Shape;473;p29"/>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474" name="Google Shape;474;p29"/>
          <p:cNvCxnSpPr/>
          <p:nvPr/>
        </p:nvCxnSpPr>
        <p:spPr>
          <a:xfrm>
            <a:off x="482600" y="6368138"/>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475" name="Google Shape;475;p29"/>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476" name="Google Shape;476;p29"/>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sp>
        <p:nvSpPr>
          <p:cNvPr id="477" name="Google Shape;477;p29"/>
          <p:cNvSpPr/>
          <p:nvPr/>
        </p:nvSpPr>
        <p:spPr>
          <a:xfrm flipH="1">
            <a:off x="3048" y="-17141"/>
            <a:ext cx="12188952" cy="6875141"/>
          </a:xfrm>
          <a:custGeom>
            <a:rect b="b" l="l" r="r" t="t"/>
            <a:pathLst>
              <a:path extrusionOk="0" h="6875141" w="12188952">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rotWithShape="1">
            <a:blip r:embed="rId3">
              <a:alphaModFix amt="6000"/>
            </a:blip>
            <a:tile algn="tl" flip="none" tx="0" sx="100000" ty="0" sy="10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8" name="Google Shape;478;p2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Un dibujo de una persona&#10;&#10;Descripción generada automáticamente con confianza media" id="479" name="Google Shape;479;p29"/>
          <p:cNvPicPr preferRelativeResize="0"/>
          <p:nvPr/>
        </p:nvPicPr>
        <p:blipFill rotWithShape="1">
          <a:blip r:embed="rId4">
            <a:alphaModFix/>
          </a:blip>
          <a:srcRect b="0" l="-20809" r="-20809" t="0"/>
          <a:stretch/>
        </p:blipFill>
        <p:spPr>
          <a:xfrm>
            <a:off x="246858" y="14791"/>
            <a:ext cx="11705838" cy="6843208"/>
          </a:xfrm>
          <a:prstGeom prst="rect">
            <a:avLst/>
          </a:prstGeom>
          <a:noFill/>
          <a:ln>
            <a:noFill/>
          </a:ln>
        </p:spPr>
      </p:pic>
      <p:sp>
        <p:nvSpPr>
          <p:cNvPr id="480" name="Google Shape;480;p29"/>
          <p:cNvSpPr/>
          <p:nvPr/>
        </p:nvSpPr>
        <p:spPr>
          <a:xfrm rot="10800000">
            <a:off x="1524" y="3205874"/>
            <a:ext cx="12188952" cy="3652125"/>
          </a:xfrm>
          <a:prstGeom prst="rect">
            <a:avLst/>
          </a:prstGeom>
          <a:gradFill>
            <a:gsLst>
              <a:gs pos="0">
                <a:schemeClr val="dk1"/>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1" name="Google Shape;481;p29"/>
          <p:cNvSpPr txBox="1"/>
          <p:nvPr>
            <p:ph type="title"/>
          </p:nvPr>
        </p:nvSpPr>
        <p:spPr>
          <a:xfrm>
            <a:off x="482599" y="4114799"/>
            <a:ext cx="6717129" cy="2013995"/>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6600"/>
              <a:buFont typeface="Arial"/>
              <a:buNone/>
            </a:pPr>
            <a:r>
              <a:rPr lang="es-MX">
                <a:solidFill>
                  <a:srgbClr val="FFFFFF"/>
                </a:solidFill>
              </a:rPr>
              <a:t>Tractography</a:t>
            </a:r>
            <a:endParaRPr/>
          </a:p>
        </p:txBody>
      </p:sp>
      <p:sp>
        <p:nvSpPr>
          <p:cNvPr id="482" name="Google Shape;482;p29"/>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solidFill>
                  <a:srgbClr val="FFFFFF"/>
                </a:solidFill>
              </a:rPr>
              <a:t>‹#›</a:t>
            </a:fld>
            <a:endParaRPr>
              <a:solidFill>
                <a:srgbClr val="FFFFFF"/>
              </a:solidFill>
            </a:endParaRPr>
          </a:p>
        </p:txBody>
      </p:sp>
      <p:cxnSp>
        <p:nvCxnSpPr>
          <p:cNvPr id="483" name="Google Shape;483;p29"/>
          <p:cNvCxnSpPr/>
          <p:nvPr/>
        </p:nvCxnSpPr>
        <p:spPr>
          <a:xfrm>
            <a:off x="482600" y="489855"/>
            <a:ext cx="11147071" cy="0"/>
          </a:xfrm>
          <a:prstGeom prst="straightConnector1">
            <a:avLst/>
          </a:prstGeom>
          <a:noFill/>
          <a:ln cap="flat" cmpd="sng" w="28575">
            <a:solidFill>
              <a:srgbClr val="FFFFFF"/>
            </a:solidFill>
            <a:prstDash val="solid"/>
            <a:miter lim="800000"/>
            <a:headEnd len="sm" w="sm" type="none"/>
            <a:tailEnd len="sm" w="sm" type="none"/>
          </a:ln>
        </p:spPr>
      </p:cxnSp>
      <p:cxnSp>
        <p:nvCxnSpPr>
          <p:cNvPr id="484" name="Google Shape;484;p29"/>
          <p:cNvCxnSpPr/>
          <p:nvPr/>
        </p:nvCxnSpPr>
        <p:spPr>
          <a:xfrm>
            <a:off x="482600" y="6368138"/>
            <a:ext cx="11147071" cy="0"/>
          </a:xfrm>
          <a:prstGeom prst="straightConnector1">
            <a:avLst/>
          </a:prstGeom>
          <a:noFill/>
          <a:ln cap="flat" cmpd="sng" w="28575">
            <a:solidFill>
              <a:srgbClr val="FFFFFF"/>
            </a:solidFill>
            <a:prstDash val="solid"/>
            <a:miter lim="800000"/>
            <a:headEnd len="sm" w="sm" type="none"/>
            <a:tailEnd len="sm" w="sm" type="none"/>
          </a:ln>
        </p:spPr>
      </p:cxnSp>
      <p:sp>
        <p:nvSpPr>
          <p:cNvPr id="485" name="Google Shape;485;p29"/>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a:solidFill>
                  <a:srgbClr val="FFFFFF"/>
                </a:solidFill>
                <a:latin typeface="Arial"/>
                <a:ea typeface="Arial"/>
                <a:cs typeface="Arial"/>
                <a:sym typeface="Arial"/>
              </a:rPr>
              <a:t>Methods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81"/>
                                        </p:tgtEl>
                                        <p:attrNameLst>
                                          <p:attrName>style.visibility</p:attrName>
                                        </p:attrNameLst>
                                      </p:cBhvr>
                                      <p:to>
                                        <p:strVal val="visible"/>
                                      </p:to>
                                    </p:set>
                                    <p:animEffect filter="fade" transition="in">
                                      <p:cBhvr>
                                        <p:cTn dur="7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0" name="Shape 490"/>
        <p:cNvGrpSpPr/>
        <p:nvPr/>
      </p:nvGrpSpPr>
      <p:grpSpPr>
        <a:xfrm>
          <a:off x="0" y="0"/>
          <a:ext cx="0" cy="0"/>
          <a:chOff x="0" y="0"/>
          <a:chExt cx="0" cy="0"/>
        </a:xfrm>
      </p:grpSpPr>
      <p:sp>
        <p:nvSpPr>
          <p:cNvPr id="491" name="Google Shape;491;p30"/>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2" name="Google Shape;492;p30"/>
          <p:cNvSpPr txBox="1"/>
          <p:nvPr>
            <p:ph type="title"/>
          </p:nvPr>
        </p:nvSpPr>
        <p:spPr>
          <a:xfrm>
            <a:off x="482600" y="976160"/>
            <a:ext cx="3964251" cy="22379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Arial"/>
              <a:buNone/>
            </a:pPr>
            <a:r>
              <a:rPr lang="es-MX" sz="4600"/>
              <a:t>Tractography parameters</a:t>
            </a:r>
            <a:endParaRPr/>
          </a:p>
        </p:txBody>
      </p:sp>
      <p:sp>
        <p:nvSpPr>
          <p:cNvPr id="493" name="Google Shape;493;p30"/>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sp>
        <p:nvSpPr>
          <p:cNvPr id="494" name="Google Shape;494;p30"/>
          <p:cNvSpPr txBox="1"/>
          <p:nvPr/>
        </p:nvSpPr>
        <p:spPr>
          <a:xfrm>
            <a:off x="482600" y="3408254"/>
            <a:ext cx="3964250" cy="2470031"/>
          </a:xfrm>
          <a:prstGeom prst="rect">
            <a:avLst/>
          </a:prstGeom>
          <a:noFill/>
          <a:ln>
            <a:noFill/>
          </a:ln>
        </p:spPr>
        <p:txBody>
          <a:bodyPr anchorCtr="0" anchor="t" bIns="45700" lIns="91425" spcFirstLastPara="1" rIns="91425" wrap="square" tIns="45700">
            <a:normAutofit/>
          </a:bodyPr>
          <a:lstStyle/>
          <a:p>
            <a:pPr indent="-234950" lvl="0" marL="342900" marR="0" rtl="0" algn="l">
              <a:lnSpc>
                <a:spcPct val="90000"/>
              </a:lnSpc>
              <a:spcBef>
                <a:spcPts val="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p:txBody>
      </p:sp>
      <p:cxnSp>
        <p:nvCxnSpPr>
          <p:cNvPr id="495" name="Google Shape;495;p30"/>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496" name="Google Shape;496;p30"/>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497" name="Google Shape;497;p30"/>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sz="900">
                <a:solidFill>
                  <a:schemeClr val="dk1"/>
                </a:solidFill>
                <a:latin typeface="Arial"/>
                <a:ea typeface="Arial"/>
                <a:cs typeface="Arial"/>
                <a:sym typeface="Arial"/>
              </a:rPr>
              <a:t>Methods</a:t>
            </a:r>
            <a:endParaRPr/>
          </a:p>
        </p:txBody>
      </p:sp>
      <p:pic>
        <p:nvPicPr>
          <p:cNvPr descr="Patrón de fondo&#10;&#10;Descripción generada automáticamente" id="498" name="Google Shape;498;p30"/>
          <p:cNvPicPr preferRelativeResize="0"/>
          <p:nvPr/>
        </p:nvPicPr>
        <p:blipFill rotWithShape="1">
          <a:blip r:embed="rId3">
            <a:alphaModFix/>
          </a:blip>
          <a:srcRect b="0" l="0" r="0" t="0"/>
          <a:stretch/>
        </p:blipFill>
        <p:spPr>
          <a:xfrm>
            <a:off x="4659377" y="489854"/>
            <a:ext cx="6970294" cy="5878281"/>
          </a:xfrm>
          <a:prstGeom prst="rect">
            <a:avLst/>
          </a:prstGeom>
          <a:noFill/>
          <a:ln>
            <a:noFill/>
          </a:ln>
        </p:spPr>
      </p:pic>
      <p:sp>
        <p:nvSpPr>
          <p:cNvPr id="499" name="Google Shape;499;p30"/>
          <p:cNvSpPr txBox="1"/>
          <p:nvPr>
            <p:ph idx="1" type="body"/>
          </p:nvPr>
        </p:nvSpPr>
        <p:spPr>
          <a:xfrm>
            <a:off x="1798320" y="3371869"/>
            <a:ext cx="2801112" cy="2955065"/>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dk1"/>
              </a:buClr>
              <a:buSzPts val="1800"/>
              <a:buNone/>
            </a:pPr>
            <a:r>
              <a:rPr lang="es-MX" sz="1800"/>
              <a:t>3D tractography (Z axis) of a preop subject.</a:t>
            </a:r>
            <a:endParaRPr/>
          </a:p>
        </p:txBody>
      </p:sp>
      <p:sp>
        <p:nvSpPr>
          <p:cNvPr id="500" name="Google Shape;500;p30"/>
          <p:cNvSpPr txBox="1"/>
          <p:nvPr/>
        </p:nvSpPr>
        <p:spPr>
          <a:xfrm>
            <a:off x="482600" y="2918392"/>
            <a:ext cx="4116831" cy="2397689"/>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l">
              <a:lnSpc>
                <a:spcPct val="100000"/>
              </a:lnSpc>
              <a:spcBef>
                <a:spcPts val="0"/>
              </a:spcBef>
              <a:spcAft>
                <a:spcPts val="0"/>
              </a:spcAft>
              <a:buClr>
                <a:schemeClr val="dk1"/>
              </a:buClr>
              <a:buSzPct val="100000"/>
              <a:buFont typeface="Arial"/>
              <a:buNone/>
            </a:pPr>
            <a:r>
              <a:rPr lang="es-MX" sz="2000">
                <a:solidFill>
                  <a:schemeClr val="dk1"/>
                </a:solidFill>
                <a:latin typeface="Arial"/>
                <a:ea typeface="Arial"/>
                <a:cs typeface="Arial"/>
                <a:sym typeface="Arial"/>
              </a:rPr>
              <a:t>MRTRIX3 tckgen:</a:t>
            </a:r>
            <a:endParaRPr/>
          </a:p>
          <a:p>
            <a:pPr indent="-342900" lvl="0" marL="342900" marR="0" rtl="0" algn="l">
              <a:lnSpc>
                <a:spcPct val="100000"/>
              </a:lnSpc>
              <a:spcBef>
                <a:spcPts val="1000"/>
              </a:spcBef>
              <a:spcAft>
                <a:spcPts val="0"/>
              </a:spcAft>
              <a:buClr>
                <a:schemeClr val="dk1"/>
              </a:buClr>
              <a:buSzPct val="100000"/>
              <a:buFont typeface="Arial"/>
              <a:buChar char="•"/>
            </a:pPr>
            <a:r>
              <a:rPr lang="es-MX" sz="2000">
                <a:solidFill>
                  <a:schemeClr val="dk1"/>
                </a:solidFill>
                <a:latin typeface="Arial"/>
                <a:ea typeface="Arial"/>
                <a:cs typeface="Arial"/>
                <a:sym typeface="Arial"/>
              </a:rPr>
              <a:t>Tensor_Prob</a:t>
            </a:r>
            <a:endParaRPr sz="2000">
              <a:solidFill>
                <a:schemeClr val="dk1"/>
              </a:solidFill>
              <a:latin typeface="Arial"/>
              <a:ea typeface="Arial"/>
              <a:cs typeface="Arial"/>
              <a:sym typeface="Arial"/>
            </a:endParaRPr>
          </a:p>
          <a:p>
            <a:pPr indent="-342900" lvl="0" marL="342900" marR="0" rtl="0" algn="l">
              <a:lnSpc>
                <a:spcPct val="100000"/>
              </a:lnSpc>
              <a:spcBef>
                <a:spcPts val="1000"/>
              </a:spcBef>
              <a:spcAft>
                <a:spcPts val="0"/>
              </a:spcAft>
              <a:buClr>
                <a:schemeClr val="dk1"/>
              </a:buClr>
              <a:buSzPct val="100000"/>
              <a:buFont typeface="Arial"/>
              <a:buChar char="•"/>
            </a:pPr>
            <a:r>
              <a:rPr lang="es-MX" sz="2000">
                <a:solidFill>
                  <a:schemeClr val="dk1"/>
                </a:solidFill>
                <a:latin typeface="Arial"/>
                <a:ea typeface="Arial"/>
                <a:cs typeface="Arial"/>
                <a:sym typeface="Arial"/>
              </a:rPr>
              <a:t>Anatomically-Constrained Tractography (ACT) thanks to the 5tt</a:t>
            </a:r>
            <a:endParaRPr/>
          </a:p>
          <a:p>
            <a:pPr indent="-342900" lvl="0" marL="342900" marR="0" rtl="0" algn="l">
              <a:lnSpc>
                <a:spcPct val="100000"/>
              </a:lnSpc>
              <a:spcBef>
                <a:spcPts val="1000"/>
              </a:spcBef>
              <a:spcAft>
                <a:spcPts val="0"/>
              </a:spcAft>
              <a:buClr>
                <a:schemeClr val="dk1"/>
              </a:buClr>
              <a:buSzPct val="100000"/>
              <a:buFont typeface="Arial"/>
              <a:buChar char="•"/>
            </a:pPr>
            <a:r>
              <a:rPr lang="es-MX" sz="2000">
                <a:solidFill>
                  <a:schemeClr val="dk1"/>
                </a:solidFill>
                <a:latin typeface="Arial"/>
                <a:ea typeface="Arial"/>
                <a:cs typeface="Arial"/>
                <a:sym typeface="Arial"/>
              </a:rPr>
              <a:t>Crop at the gmwmi</a:t>
            </a:r>
            <a:endParaRPr sz="2000">
              <a:solidFill>
                <a:schemeClr val="dk1"/>
              </a:solidFill>
              <a:latin typeface="Arial"/>
              <a:ea typeface="Arial"/>
              <a:cs typeface="Arial"/>
              <a:sym typeface="Arial"/>
            </a:endParaRPr>
          </a:p>
          <a:p>
            <a:pPr indent="-342900" lvl="0" marL="342900" marR="0" rtl="0" algn="l">
              <a:lnSpc>
                <a:spcPct val="100000"/>
              </a:lnSpc>
              <a:spcBef>
                <a:spcPts val="1000"/>
              </a:spcBef>
              <a:spcAft>
                <a:spcPts val="0"/>
              </a:spcAft>
              <a:buClr>
                <a:schemeClr val="dk1"/>
              </a:buClr>
              <a:buSzPct val="100000"/>
              <a:buFont typeface="Arial"/>
              <a:buChar char="•"/>
            </a:pPr>
            <a:r>
              <a:rPr lang="es-MX" sz="2000">
                <a:solidFill>
                  <a:schemeClr val="dk1"/>
                </a:solidFill>
                <a:latin typeface="Arial"/>
                <a:ea typeface="Arial"/>
                <a:cs typeface="Arial"/>
                <a:sym typeface="Arial"/>
              </a:rPr>
              <a:t>Seed in the gmwmi</a:t>
            </a:r>
            <a:endParaRPr sz="2000">
              <a:solidFill>
                <a:schemeClr val="dk1"/>
              </a:solidFill>
              <a:latin typeface="Arial"/>
              <a:ea typeface="Arial"/>
              <a:cs typeface="Arial"/>
              <a:sym typeface="Arial"/>
            </a:endParaRPr>
          </a:p>
          <a:p>
            <a:pPr indent="-342900" lvl="0" marL="342900" marR="0" rtl="0" algn="l">
              <a:lnSpc>
                <a:spcPct val="100000"/>
              </a:lnSpc>
              <a:spcBef>
                <a:spcPts val="1000"/>
              </a:spcBef>
              <a:spcAft>
                <a:spcPts val="0"/>
              </a:spcAft>
              <a:buClr>
                <a:schemeClr val="dk1"/>
              </a:buClr>
              <a:buSzPct val="100000"/>
              <a:buFont typeface="Arial"/>
              <a:buChar char="•"/>
            </a:pPr>
            <a:r>
              <a:rPr lang="es-MX" sz="2000">
                <a:solidFill>
                  <a:schemeClr val="dk1"/>
                </a:solidFill>
                <a:latin typeface="Arial"/>
                <a:ea typeface="Arial"/>
                <a:cs typeface="Arial"/>
                <a:sym typeface="Arial"/>
              </a:rPr>
              <a:t>10M selected streamlines</a:t>
            </a:r>
            <a:endParaRPr sz="2000">
              <a:solidFill>
                <a:schemeClr val="dk1"/>
              </a:solidFill>
              <a:latin typeface="Arial"/>
              <a:ea typeface="Arial"/>
              <a:cs typeface="Arial"/>
              <a:sym typeface="Arial"/>
            </a:endParaRPr>
          </a:p>
          <a:p>
            <a:pPr indent="-234950" lvl="0" marL="342900" marR="0" rtl="0" algn="l">
              <a:lnSpc>
                <a:spcPct val="100000"/>
              </a:lnSpc>
              <a:spcBef>
                <a:spcPts val="1000"/>
              </a:spcBef>
              <a:spcAft>
                <a:spcPts val="0"/>
              </a:spcAft>
              <a:buClr>
                <a:schemeClr val="dk1"/>
              </a:buClr>
              <a:buSzPct val="100000"/>
              <a:buFont typeface="Arial"/>
              <a:buNone/>
            </a:pPr>
            <a:r>
              <a:t/>
            </a:r>
            <a:endParaRPr sz="20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sp>
        <p:nvSpPr>
          <p:cNvPr id="505" name="Google Shape;505;p31"/>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6" name="Google Shape;506;p31"/>
          <p:cNvSpPr/>
          <p:nvPr/>
        </p:nvSpPr>
        <p:spPr>
          <a:xfrm>
            <a:off x="0" y="0"/>
            <a:ext cx="12192000" cy="6858001"/>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07" name="Google Shape;507;p31"/>
          <p:cNvPicPr preferRelativeResize="0"/>
          <p:nvPr/>
        </p:nvPicPr>
        <p:blipFill rotWithShape="1">
          <a:blip r:embed="rId3">
            <a:alphaModFix/>
          </a:blip>
          <a:srcRect b="2929" l="0" r="-1" t="3413"/>
          <a:stretch/>
        </p:blipFill>
        <p:spPr>
          <a:xfrm>
            <a:off x="6095999" y="7849"/>
            <a:ext cx="6095979" cy="6857990"/>
          </a:xfrm>
          <a:prstGeom prst="rect">
            <a:avLst/>
          </a:prstGeom>
          <a:noFill/>
          <a:ln>
            <a:noFill/>
          </a:ln>
        </p:spPr>
      </p:pic>
      <p:pic>
        <p:nvPicPr>
          <p:cNvPr id="508" name="Google Shape;508;p31"/>
          <p:cNvPicPr preferRelativeResize="0"/>
          <p:nvPr/>
        </p:nvPicPr>
        <p:blipFill rotWithShape="1">
          <a:blip r:embed="rId4">
            <a:alphaModFix/>
          </a:blip>
          <a:srcRect b="1" l="8550" r="9040" t="0"/>
          <a:stretch/>
        </p:blipFill>
        <p:spPr>
          <a:xfrm>
            <a:off x="0" y="14795"/>
            <a:ext cx="6096001" cy="6842316"/>
          </a:xfrm>
          <a:prstGeom prst="rect">
            <a:avLst/>
          </a:prstGeom>
          <a:noFill/>
          <a:ln>
            <a:noFill/>
          </a:ln>
        </p:spPr>
      </p:pic>
      <p:sp>
        <p:nvSpPr>
          <p:cNvPr id="509" name="Google Shape;509;p31"/>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solidFill>
                  <a:srgbClr val="FFFFFF"/>
                </a:solidFill>
              </a:rPr>
              <a:t>‹#›</a:t>
            </a:fld>
            <a:endParaRPr>
              <a:solidFill>
                <a:srgbClr val="FFFFFF"/>
              </a:solidFill>
            </a:endParaRPr>
          </a:p>
        </p:txBody>
      </p:sp>
      <p:cxnSp>
        <p:nvCxnSpPr>
          <p:cNvPr id="510" name="Google Shape;510;p31"/>
          <p:cNvCxnSpPr/>
          <p:nvPr/>
        </p:nvCxnSpPr>
        <p:spPr>
          <a:xfrm>
            <a:off x="482600" y="489855"/>
            <a:ext cx="11147071" cy="0"/>
          </a:xfrm>
          <a:prstGeom prst="straightConnector1">
            <a:avLst/>
          </a:prstGeom>
          <a:noFill/>
          <a:ln cap="flat" cmpd="sng" w="28575">
            <a:solidFill>
              <a:srgbClr val="FFFFFF"/>
            </a:solidFill>
            <a:prstDash val="solid"/>
            <a:miter lim="800000"/>
            <a:headEnd len="sm" w="sm" type="none"/>
            <a:tailEnd len="sm" w="sm" type="none"/>
          </a:ln>
        </p:spPr>
      </p:cxnSp>
      <p:cxnSp>
        <p:nvCxnSpPr>
          <p:cNvPr id="511" name="Google Shape;511;p31"/>
          <p:cNvCxnSpPr/>
          <p:nvPr/>
        </p:nvCxnSpPr>
        <p:spPr>
          <a:xfrm>
            <a:off x="482600" y="6368138"/>
            <a:ext cx="11147071" cy="0"/>
          </a:xfrm>
          <a:prstGeom prst="straightConnector1">
            <a:avLst/>
          </a:prstGeom>
          <a:noFill/>
          <a:ln cap="flat" cmpd="sng" w="28575">
            <a:solidFill>
              <a:srgbClr val="FFFFFF"/>
            </a:solidFill>
            <a:prstDash val="solid"/>
            <a:miter lim="800000"/>
            <a:headEnd len="sm" w="sm" type="none"/>
            <a:tailEnd len="sm" w="sm" type="none"/>
          </a:ln>
        </p:spPr>
      </p:cxnSp>
      <p:sp>
        <p:nvSpPr>
          <p:cNvPr id="512" name="Google Shape;512;p31"/>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a:solidFill>
                  <a:srgbClr val="FFFFFF"/>
                </a:solidFill>
              </a:rPr>
              <a:t>Methods</a:t>
            </a:r>
            <a:endParaRPr/>
          </a:p>
        </p:txBody>
      </p:sp>
      <p:sp>
        <p:nvSpPr>
          <p:cNvPr id="513" name="Google Shape;513;p31"/>
          <p:cNvSpPr txBox="1"/>
          <p:nvPr/>
        </p:nvSpPr>
        <p:spPr>
          <a:xfrm>
            <a:off x="482599" y="4114799"/>
            <a:ext cx="6717129" cy="2013995"/>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6600"/>
              <a:buFont typeface="Arial"/>
              <a:buNone/>
            </a:pPr>
            <a:r>
              <a:rPr lang="es-MX" sz="6600">
                <a:solidFill>
                  <a:srgbClr val="FFFFFF"/>
                </a:solidFill>
                <a:latin typeface="Arial"/>
                <a:ea typeface="Arial"/>
                <a:cs typeface="Arial"/>
                <a:sym typeface="Arial"/>
              </a:rPr>
              <a:t>Tractography</a:t>
            </a:r>
            <a:endParaRPr sz="6600">
              <a:solidFill>
                <a:srgbClr val="FFFFFF"/>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2"/>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Methods</a:t>
            </a:r>
            <a:endParaRPr/>
          </a:p>
        </p:txBody>
      </p:sp>
      <p:sp>
        <p:nvSpPr>
          <p:cNvPr id="520" name="Google Shape;520;p32"/>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descr="Un dibujo de una persona&#10;&#10;Descripción generada automáticamente con confianza baja" id="521" name="Google Shape;521;p32"/>
          <p:cNvPicPr preferRelativeResize="0"/>
          <p:nvPr/>
        </p:nvPicPr>
        <p:blipFill rotWithShape="1">
          <a:blip r:embed="rId3">
            <a:alphaModFix/>
          </a:blip>
          <a:srcRect b="0" l="0" r="0" t="0"/>
          <a:stretch/>
        </p:blipFill>
        <p:spPr>
          <a:xfrm>
            <a:off x="1001978" y="512212"/>
            <a:ext cx="4576673" cy="3478271"/>
          </a:xfrm>
          <a:prstGeom prst="rect">
            <a:avLst/>
          </a:prstGeom>
          <a:noFill/>
          <a:ln>
            <a:noFill/>
          </a:ln>
        </p:spPr>
      </p:pic>
      <p:pic>
        <p:nvPicPr>
          <p:cNvPr descr="Patrón de fondo&#10;&#10;Descripción generada automáticamente" id="522" name="Google Shape;522;p32"/>
          <p:cNvPicPr preferRelativeResize="0"/>
          <p:nvPr/>
        </p:nvPicPr>
        <p:blipFill rotWithShape="1">
          <a:blip r:embed="rId4">
            <a:alphaModFix/>
          </a:blip>
          <a:srcRect b="0" l="0" r="0" t="0"/>
          <a:stretch/>
        </p:blipFill>
        <p:spPr>
          <a:xfrm>
            <a:off x="6526636" y="2766934"/>
            <a:ext cx="4395201" cy="3582089"/>
          </a:xfrm>
          <a:prstGeom prst="rect">
            <a:avLst/>
          </a:prstGeom>
          <a:noFill/>
          <a:ln>
            <a:noFill/>
          </a:ln>
        </p:spPr>
      </p:pic>
      <p:sp>
        <p:nvSpPr>
          <p:cNvPr id="523" name="Google Shape;523;p32"/>
          <p:cNvSpPr txBox="1"/>
          <p:nvPr/>
        </p:nvSpPr>
        <p:spPr>
          <a:xfrm>
            <a:off x="1003476" y="3990483"/>
            <a:ext cx="4575175" cy="7286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lang="es-MX" sz="1800">
                <a:solidFill>
                  <a:schemeClr val="dk1"/>
                </a:solidFill>
                <a:latin typeface="Arial"/>
                <a:ea typeface="Arial"/>
                <a:cs typeface="Arial"/>
                <a:sym typeface="Arial"/>
              </a:rPr>
              <a:t>3D tractography (X axis) of a preop subject.</a:t>
            </a:r>
            <a:endParaRPr/>
          </a:p>
        </p:txBody>
      </p:sp>
      <p:sp>
        <p:nvSpPr>
          <p:cNvPr id="524" name="Google Shape;524;p32"/>
          <p:cNvSpPr txBox="1"/>
          <p:nvPr/>
        </p:nvSpPr>
        <p:spPr>
          <a:xfrm>
            <a:off x="6436648" y="2038271"/>
            <a:ext cx="4575175" cy="7286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lang="es-MX" sz="1800">
                <a:solidFill>
                  <a:schemeClr val="dk1"/>
                </a:solidFill>
                <a:latin typeface="Arial"/>
                <a:ea typeface="Arial"/>
                <a:cs typeface="Arial"/>
                <a:sym typeface="Arial"/>
              </a:rPr>
              <a:t>3D tractography (Y axis) of a preop subject.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3"/>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33"/>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id="532" name="Google Shape;532;p33"/>
          <p:cNvPicPr preferRelativeResize="0"/>
          <p:nvPr/>
        </p:nvPicPr>
        <p:blipFill rotWithShape="1">
          <a:blip r:embed="rId3">
            <a:alphaModFix amt="35000"/>
          </a:blip>
          <a:srcRect b="0" l="0" r="0" t="0"/>
          <a:stretch/>
        </p:blipFill>
        <p:spPr>
          <a:xfrm>
            <a:off x="1" y="1454790"/>
            <a:ext cx="12191998" cy="4569438"/>
          </a:xfrm>
          <a:prstGeom prst="rect">
            <a:avLst/>
          </a:prstGeom>
          <a:noFill/>
          <a:ln>
            <a:noFill/>
          </a:ln>
        </p:spPr>
      </p:pic>
      <p:pic>
        <p:nvPicPr>
          <p:cNvPr id="533" name="Google Shape;533;p33"/>
          <p:cNvPicPr preferRelativeResize="0"/>
          <p:nvPr/>
        </p:nvPicPr>
        <p:blipFill rotWithShape="1">
          <a:blip r:embed="rId4">
            <a:alphaModFix/>
          </a:blip>
          <a:srcRect b="5187" l="1327" r="17002" t="73921"/>
          <a:stretch/>
        </p:blipFill>
        <p:spPr>
          <a:xfrm>
            <a:off x="161925" y="4833257"/>
            <a:ext cx="9956765" cy="954594"/>
          </a:xfrm>
          <a:prstGeom prst="rect">
            <a:avLst/>
          </a:prstGeom>
          <a:noFill/>
          <a:ln>
            <a:noFill/>
          </a:ln>
        </p:spPr>
      </p:pic>
      <p:sp>
        <p:nvSpPr>
          <p:cNvPr id="534" name="Google Shape;534;p33"/>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Where are we going?</a:t>
            </a:r>
            <a:endParaRPr/>
          </a:p>
        </p:txBody>
      </p:sp>
      <p:pic>
        <p:nvPicPr>
          <p:cNvPr id="535" name="Google Shape;535;p33"/>
          <p:cNvPicPr preferRelativeResize="0"/>
          <p:nvPr/>
        </p:nvPicPr>
        <p:blipFill rotWithShape="1">
          <a:blip r:embed="rId4">
            <a:alphaModFix/>
          </a:blip>
          <a:srcRect b="5187" l="55717" r="34805" t="36538"/>
          <a:stretch/>
        </p:blipFill>
        <p:spPr>
          <a:xfrm>
            <a:off x="6792686" y="3125037"/>
            <a:ext cx="1155560" cy="26628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3"/>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6" name="Google Shape;146;p3"/>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sp>
        <p:nvSpPr>
          <p:cNvPr id="147" name="Google Shape;147;p3"/>
          <p:cNvSpPr txBox="1"/>
          <p:nvPr>
            <p:ph idx="1" type="body"/>
          </p:nvPr>
        </p:nvSpPr>
        <p:spPr>
          <a:xfrm>
            <a:off x="562329" y="1711409"/>
            <a:ext cx="5298768" cy="370151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000"/>
              <a:buNone/>
            </a:pPr>
            <a:r>
              <a:rPr lang="es-MX" sz="2000">
                <a:latin typeface="Calibri"/>
                <a:ea typeface="Calibri"/>
                <a:cs typeface="Calibri"/>
                <a:sym typeface="Calibri"/>
              </a:rPr>
              <a:t>The surgical removal of the epileptic brain in early life is available for the</a:t>
            </a:r>
            <a:endParaRPr/>
          </a:p>
          <a:p>
            <a:pPr indent="0" lvl="0" marL="0" rtl="0" algn="ctr">
              <a:lnSpc>
                <a:spcPct val="100000"/>
              </a:lnSpc>
              <a:spcBef>
                <a:spcPts val="1000"/>
              </a:spcBef>
              <a:spcAft>
                <a:spcPts val="0"/>
              </a:spcAft>
              <a:buClr>
                <a:schemeClr val="dk1"/>
              </a:buClr>
              <a:buSzPts val="2000"/>
              <a:buNone/>
            </a:pPr>
            <a:r>
              <a:t/>
            </a:r>
            <a:endParaRPr sz="2000">
              <a:latin typeface="Calibri"/>
              <a:ea typeface="Calibri"/>
              <a:cs typeface="Calibri"/>
              <a:sym typeface="Calibri"/>
            </a:endParaRPr>
          </a:p>
          <a:p>
            <a:pPr indent="0" lvl="0" marL="0" rtl="0" algn="ctr">
              <a:lnSpc>
                <a:spcPct val="100000"/>
              </a:lnSpc>
              <a:spcBef>
                <a:spcPts val="1000"/>
              </a:spcBef>
              <a:spcAft>
                <a:spcPts val="0"/>
              </a:spcAft>
              <a:buClr>
                <a:schemeClr val="dk1"/>
              </a:buClr>
              <a:buSzPts val="2000"/>
              <a:buNone/>
            </a:pPr>
            <a:r>
              <a:t/>
            </a:r>
            <a:endParaRPr sz="2000">
              <a:latin typeface="Calibri"/>
              <a:ea typeface="Calibri"/>
              <a:cs typeface="Calibri"/>
              <a:sym typeface="Calibri"/>
            </a:endParaRPr>
          </a:p>
          <a:p>
            <a:pPr indent="0" lvl="0" marL="0" rtl="0" algn="ctr">
              <a:lnSpc>
                <a:spcPct val="100000"/>
              </a:lnSpc>
              <a:spcBef>
                <a:spcPts val="1000"/>
              </a:spcBef>
              <a:spcAft>
                <a:spcPts val="0"/>
              </a:spcAft>
              <a:buClr>
                <a:schemeClr val="dk1"/>
              </a:buClr>
              <a:buSzPts val="2000"/>
              <a:buNone/>
            </a:pPr>
            <a:r>
              <a:t/>
            </a:r>
            <a:endParaRPr sz="2000">
              <a:latin typeface="Calibri"/>
              <a:ea typeface="Calibri"/>
              <a:cs typeface="Calibri"/>
              <a:sym typeface="Calibri"/>
            </a:endParaRPr>
          </a:p>
          <a:p>
            <a:pPr indent="0" lvl="0" marL="0" rtl="0" algn="ctr">
              <a:lnSpc>
                <a:spcPct val="100000"/>
              </a:lnSpc>
              <a:spcBef>
                <a:spcPts val="1000"/>
              </a:spcBef>
              <a:spcAft>
                <a:spcPts val="0"/>
              </a:spcAft>
              <a:buClr>
                <a:schemeClr val="dk1"/>
              </a:buClr>
              <a:buSzPts val="2000"/>
              <a:buNone/>
            </a:pPr>
            <a:r>
              <a:t/>
            </a:r>
            <a:endParaRPr sz="2000">
              <a:latin typeface="Calibri"/>
              <a:ea typeface="Calibri"/>
              <a:cs typeface="Calibri"/>
              <a:sym typeface="Calibri"/>
            </a:endParaRPr>
          </a:p>
          <a:p>
            <a:pPr indent="0" lvl="0" marL="0" rtl="0" algn="ctr">
              <a:lnSpc>
                <a:spcPct val="100000"/>
              </a:lnSpc>
              <a:spcBef>
                <a:spcPts val="1000"/>
              </a:spcBef>
              <a:spcAft>
                <a:spcPts val="0"/>
              </a:spcAft>
              <a:buClr>
                <a:schemeClr val="dk1"/>
              </a:buClr>
              <a:buSzPts val="2000"/>
              <a:buNone/>
            </a:pPr>
            <a:r>
              <a:t/>
            </a:r>
            <a:endParaRPr sz="2000">
              <a:latin typeface="Calibri"/>
              <a:ea typeface="Calibri"/>
              <a:cs typeface="Calibri"/>
              <a:sym typeface="Calibri"/>
            </a:endParaRPr>
          </a:p>
          <a:p>
            <a:pPr indent="0" lvl="0" marL="0" rtl="0" algn="ctr">
              <a:lnSpc>
                <a:spcPct val="100000"/>
              </a:lnSpc>
              <a:spcBef>
                <a:spcPts val="1000"/>
              </a:spcBef>
              <a:spcAft>
                <a:spcPts val="0"/>
              </a:spcAft>
              <a:buClr>
                <a:schemeClr val="dk1"/>
              </a:buClr>
              <a:buSzPts val="2000"/>
              <a:buNone/>
            </a:pPr>
            <a:r>
              <a:rPr lang="es-MX" sz="2000">
                <a:latin typeface="Calibri"/>
                <a:ea typeface="Calibri"/>
                <a:cs typeface="Calibri"/>
                <a:sym typeface="Calibri"/>
              </a:rPr>
              <a:t>of patients whose epilepsy is resistant to multiple antiepileptic drugs (Löscher &amp; Sills, 2007).</a:t>
            </a:r>
            <a:endParaRPr sz="2000"/>
          </a:p>
        </p:txBody>
      </p:sp>
      <p:pic>
        <p:nvPicPr>
          <p:cNvPr descr="Icono&#10;&#10;Descripción generada automáticamente" id="148" name="Google Shape;148;p3"/>
          <p:cNvPicPr preferRelativeResize="0"/>
          <p:nvPr/>
        </p:nvPicPr>
        <p:blipFill rotWithShape="1">
          <a:blip r:embed="rId3">
            <a:alphaModFix/>
          </a:blip>
          <a:srcRect b="10785" l="0" r="-1" t="0"/>
          <a:stretch/>
        </p:blipFill>
        <p:spPr>
          <a:xfrm>
            <a:off x="5040694" y="489856"/>
            <a:ext cx="6588977" cy="5878282"/>
          </a:xfrm>
          <a:prstGeom prst="rect">
            <a:avLst/>
          </a:prstGeom>
          <a:noFill/>
          <a:ln>
            <a:noFill/>
          </a:ln>
        </p:spPr>
      </p:pic>
      <p:cxnSp>
        <p:nvCxnSpPr>
          <p:cNvPr id="149" name="Google Shape;149;p3"/>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150" name="Google Shape;150;p3"/>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151" name="Google Shape;151;p3"/>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a:t>Introduction</a:t>
            </a:r>
            <a:endParaRPr/>
          </a:p>
        </p:txBody>
      </p:sp>
      <p:sp>
        <p:nvSpPr>
          <p:cNvPr id="152" name="Google Shape;152;p3"/>
          <p:cNvSpPr txBox="1"/>
          <p:nvPr/>
        </p:nvSpPr>
        <p:spPr>
          <a:xfrm>
            <a:off x="1198546" y="2228297"/>
            <a:ext cx="4026334" cy="24006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MX" sz="15000" u="none" cap="none" strike="noStrike">
                <a:solidFill>
                  <a:srgbClr val="B77946"/>
                </a:solidFill>
                <a:latin typeface="Arial"/>
                <a:ea typeface="Arial"/>
                <a:cs typeface="Arial"/>
                <a:sym typeface="Arial"/>
              </a:rPr>
              <a:t>30%</a:t>
            </a:r>
            <a:endParaRPr sz="15000">
              <a:solidFill>
                <a:srgbClr val="B7794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4"/>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Methods</a:t>
            </a:r>
            <a:endParaRPr/>
          </a:p>
        </p:txBody>
      </p:sp>
      <p:sp>
        <p:nvSpPr>
          <p:cNvPr id="541" name="Google Shape;541;p34"/>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descr="Brain" id="542" name="Google Shape;542;p34"/>
          <p:cNvPicPr preferRelativeResize="0"/>
          <p:nvPr/>
        </p:nvPicPr>
        <p:blipFill rotWithShape="1">
          <a:blip r:embed="rId3">
            <a:alphaModFix amt="70000"/>
          </a:blip>
          <a:srcRect b="0" l="0" r="0" t="0"/>
          <a:stretch/>
        </p:blipFill>
        <p:spPr>
          <a:xfrm>
            <a:off x="6663971" y="685798"/>
            <a:ext cx="4876800" cy="4876800"/>
          </a:xfrm>
          <a:prstGeom prst="rect">
            <a:avLst/>
          </a:prstGeom>
          <a:noFill/>
          <a:ln>
            <a:noFill/>
          </a:ln>
        </p:spPr>
      </p:pic>
      <p:pic>
        <p:nvPicPr>
          <p:cNvPr descr="Brain" id="543" name="Google Shape;543;p34"/>
          <p:cNvPicPr preferRelativeResize="0"/>
          <p:nvPr/>
        </p:nvPicPr>
        <p:blipFill rotWithShape="1">
          <a:blip r:embed="rId4">
            <a:alphaModFix amt="70000"/>
          </a:blip>
          <a:srcRect b="0" l="0" r="0" t="0"/>
          <a:stretch/>
        </p:blipFill>
        <p:spPr>
          <a:xfrm>
            <a:off x="562242" y="685798"/>
            <a:ext cx="4876800" cy="4876800"/>
          </a:xfrm>
          <a:prstGeom prst="rect">
            <a:avLst/>
          </a:prstGeom>
          <a:noFill/>
          <a:ln>
            <a:noFill/>
          </a:ln>
        </p:spPr>
      </p:pic>
      <p:sp>
        <p:nvSpPr>
          <p:cNvPr id="544" name="Google Shape;544;p34"/>
          <p:cNvSpPr txBox="1"/>
          <p:nvPr>
            <p:ph type="title"/>
          </p:nvPr>
        </p:nvSpPr>
        <p:spPr>
          <a:xfrm>
            <a:off x="562243" y="2035681"/>
            <a:ext cx="4876800" cy="215798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Arial"/>
              <a:buNone/>
            </a:pPr>
            <a:r>
              <a:rPr lang="es-MX" sz="4800"/>
              <a:t>Preop</a:t>
            </a:r>
            <a:endParaRPr sz="4800"/>
          </a:p>
        </p:txBody>
      </p:sp>
      <p:sp>
        <p:nvSpPr>
          <p:cNvPr id="545" name="Google Shape;545;p34"/>
          <p:cNvSpPr txBox="1"/>
          <p:nvPr/>
        </p:nvSpPr>
        <p:spPr>
          <a:xfrm>
            <a:off x="6663971" y="2000248"/>
            <a:ext cx="4876800" cy="21579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800"/>
              <a:buFont typeface="Arial"/>
              <a:buNone/>
            </a:pPr>
            <a:r>
              <a:rPr lang="es-MX" sz="4800">
                <a:solidFill>
                  <a:schemeClr val="dk1"/>
                </a:solidFill>
                <a:latin typeface="Arial"/>
                <a:ea typeface="Arial"/>
                <a:cs typeface="Arial"/>
                <a:sym typeface="Arial"/>
              </a:rPr>
              <a:t>Postop</a:t>
            </a:r>
            <a:endParaRPr sz="4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descr="Brain" id="551" name="Google Shape;551;p35"/>
          <p:cNvPicPr preferRelativeResize="0"/>
          <p:nvPr/>
        </p:nvPicPr>
        <p:blipFill rotWithShape="1">
          <a:blip r:embed="rId3">
            <a:alphaModFix amt="70000"/>
          </a:blip>
          <a:srcRect b="0" l="0" r="0" t="0"/>
          <a:stretch/>
        </p:blipFill>
        <p:spPr>
          <a:xfrm>
            <a:off x="6663971" y="685798"/>
            <a:ext cx="4876800" cy="4876800"/>
          </a:xfrm>
          <a:prstGeom prst="rect">
            <a:avLst/>
          </a:prstGeom>
          <a:noFill/>
          <a:ln>
            <a:noFill/>
          </a:ln>
        </p:spPr>
      </p:pic>
      <p:sp>
        <p:nvSpPr>
          <p:cNvPr id="552" name="Google Shape;552;p35"/>
          <p:cNvSpPr/>
          <p:nvPr/>
        </p:nvSpPr>
        <p:spPr>
          <a:xfrm rot="-4689891">
            <a:off x="9413975" y="4098362"/>
            <a:ext cx="1721995" cy="1753415"/>
          </a:xfrm>
          <a:prstGeom prst="teardrop">
            <a:avLst>
              <a:gd fmla="val 10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rain" id="553" name="Google Shape;553;p35"/>
          <p:cNvPicPr preferRelativeResize="0"/>
          <p:nvPr/>
        </p:nvPicPr>
        <p:blipFill rotWithShape="1">
          <a:blip r:embed="rId4">
            <a:alphaModFix amt="70000"/>
          </a:blip>
          <a:srcRect b="0" l="0" r="0" t="0"/>
          <a:stretch/>
        </p:blipFill>
        <p:spPr>
          <a:xfrm>
            <a:off x="562242" y="685798"/>
            <a:ext cx="4876800" cy="4876800"/>
          </a:xfrm>
          <a:prstGeom prst="rect">
            <a:avLst/>
          </a:prstGeom>
          <a:noFill/>
          <a:ln>
            <a:noFill/>
          </a:ln>
        </p:spPr>
      </p:pic>
      <p:sp>
        <p:nvSpPr>
          <p:cNvPr id="554" name="Google Shape;554;p35"/>
          <p:cNvSpPr txBox="1"/>
          <p:nvPr>
            <p:ph idx="11" type="ftr"/>
          </p:nvPr>
        </p:nvSpPr>
        <p:spPr>
          <a:xfrm>
            <a:off x="484632" y="6114286"/>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Methods</a:t>
            </a:r>
            <a:endParaRPr/>
          </a:p>
        </p:txBody>
      </p:sp>
      <p:sp>
        <p:nvSpPr>
          <p:cNvPr id="555" name="Google Shape;555;p35"/>
          <p:cNvSpPr txBox="1"/>
          <p:nvPr>
            <p:ph idx="12" type="sldNum"/>
          </p:nvPr>
        </p:nvSpPr>
        <p:spPr>
          <a:xfrm>
            <a:off x="10989591" y="-204218"/>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
        <p:nvSpPr>
          <p:cNvPr id="556" name="Google Shape;556;p35"/>
          <p:cNvSpPr txBox="1"/>
          <p:nvPr>
            <p:ph type="title"/>
          </p:nvPr>
        </p:nvSpPr>
        <p:spPr>
          <a:xfrm>
            <a:off x="562243" y="2035681"/>
            <a:ext cx="4876800" cy="215798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Arial"/>
              <a:buNone/>
            </a:pPr>
            <a:r>
              <a:rPr lang="es-MX" sz="4800"/>
              <a:t>Preop</a:t>
            </a:r>
            <a:endParaRPr sz="4800"/>
          </a:p>
        </p:txBody>
      </p:sp>
      <p:sp>
        <p:nvSpPr>
          <p:cNvPr id="557" name="Google Shape;557;p35"/>
          <p:cNvSpPr txBox="1"/>
          <p:nvPr/>
        </p:nvSpPr>
        <p:spPr>
          <a:xfrm>
            <a:off x="6663971" y="2000248"/>
            <a:ext cx="4876800" cy="21579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800"/>
              <a:buFont typeface="Arial"/>
              <a:buNone/>
            </a:pPr>
            <a:r>
              <a:rPr lang="es-MX" sz="4800">
                <a:solidFill>
                  <a:schemeClr val="dk1"/>
                </a:solidFill>
                <a:latin typeface="Arial"/>
                <a:ea typeface="Arial"/>
                <a:cs typeface="Arial"/>
                <a:sym typeface="Arial"/>
              </a:rPr>
              <a:t>Postop</a:t>
            </a:r>
            <a:endParaRPr sz="4800">
              <a:solidFill>
                <a:schemeClr val="dk1"/>
              </a:solidFill>
              <a:latin typeface="Arial"/>
              <a:ea typeface="Arial"/>
              <a:cs typeface="Arial"/>
              <a:sym typeface="Arial"/>
            </a:endParaRPr>
          </a:p>
        </p:txBody>
      </p:sp>
      <p:sp>
        <p:nvSpPr>
          <p:cNvPr id="558" name="Google Shape;558;p35"/>
          <p:cNvSpPr/>
          <p:nvPr/>
        </p:nvSpPr>
        <p:spPr>
          <a:xfrm rot="-4689891">
            <a:off x="6365974" y="4098362"/>
            <a:ext cx="1721995" cy="1753415"/>
          </a:xfrm>
          <a:prstGeom prst="teardrop">
            <a:avLst>
              <a:gd fmla="val 10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9" name="Google Shape;559;p35"/>
          <p:cNvSpPr txBox="1"/>
          <p:nvPr/>
        </p:nvSpPr>
        <p:spPr>
          <a:xfrm>
            <a:off x="484632" y="5856111"/>
            <a:ext cx="11145039" cy="48013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rPr lang="es-MX" sz="3200">
                <a:solidFill>
                  <a:schemeClr val="dk1"/>
                </a:solidFill>
                <a:latin typeface="Arial"/>
                <a:ea typeface="Arial"/>
                <a:cs typeface="Arial"/>
                <a:sym typeface="Arial"/>
              </a:rPr>
              <a:t>Co-registration of T1w of postop to preop</a:t>
            </a:r>
            <a:endParaRPr sz="32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1000"/>
                                        <p:tgtEl>
                                          <p:spTgt spid="556"/>
                                        </p:tgtEl>
                                      </p:cBhvr>
                                    </p:animEffect>
                                    <p:set>
                                      <p:cBhvr>
                                        <p:cTn dur="1" fill="hold">
                                          <p:stCondLst>
                                            <p:cond delay="1000"/>
                                          </p:stCondLst>
                                        </p:cTn>
                                        <p:tgtEl>
                                          <p:spTgt spid="5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57"/>
                                        </p:tgtEl>
                                      </p:cBhvr>
                                    </p:animEffect>
                                    <p:set>
                                      <p:cBhvr>
                                        <p:cTn dur="1" fill="hold">
                                          <p:stCondLst>
                                            <p:cond delay="1000"/>
                                          </p:stCondLst>
                                        </p:cTn>
                                        <p:tgtEl>
                                          <p:spTgt spid="55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descr="Brain" id="565" name="Google Shape;565;p36"/>
          <p:cNvPicPr preferRelativeResize="0"/>
          <p:nvPr/>
        </p:nvPicPr>
        <p:blipFill rotWithShape="1">
          <a:blip r:embed="rId3">
            <a:alphaModFix amt="70000"/>
          </a:blip>
          <a:srcRect b="0" l="0" r="0" t="0"/>
          <a:stretch/>
        </p:blipFill>
        <p:spPr>
          <a:xfrm>
            <a:off x="6663971" y="685798"/>
            <a:ext cx="4876800" cy="4876800"/>
          </a:xfrm>
          <a:prstGeom prst="rect">
            <a:avLst/>
          </a:prstGeom>
          <a:noFill/>
          <a:ln>
            <a:noFill/>
          </a:ln>
        </p:spPr>
      </p:pic>
      <p:pic>
        <p:nvPicPr>
          <p:cNvPr descr="Brain" id="566" name="Google Shape;566;p36"/>
          <p:cNvPicPr preferRelativeResize="0"/>
          <p:nvPr/>
        </p:nvPicPr>
        <p:blipFill rotWithShape="1">
          <a:blip r:embed="rId3">
            <a:alphaModFix amt="70000"/>
          </a:blip>
          <a:srcRect b="0" l="0" r="0" t="0"/>
          <a:stretch/>
        </p:blipFill>
        <p:spPr>
          <a:xfrm>
            <a:off x="562242" y="685798"/>
            <a:ext cx="4876800" cy="4876800"/>
          </a:xfrm>
          <a:prstGeom prst="rect">
            <a:avLst/>
          </a:prstGeom>
          <a:noFill/>
          <a:ln>
            <a:noFill/>
          </a:ln>
        </p:spPr>
      </p:pic>
      <p:sp>
        <p:nvSpPr>
          <p:cNvPr id="567" name="Google Shape;567;p36"/>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Methods</a:t>
            </a:r>
            <a:endParaRPr/>
          </a:p>
        </p:txBody>
      </p:sp>
      <p:sp>
        <p:nvSpPr>
          <p:cNvPr id="568" name="Google Shape;568;p36"/>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
        <p:nvSpPr>
          <p:cNvPr id="569" name="Google Shape;569;p36"/>
          <p:cNvSpPr txBox="1"/>
          <p:nvPr>
            <p:ph type="title"/>
          </p:nvPr>
        </p:nvSpPr>
        <p:spPr>
          <a:xfrm>
            <a:off x="388161" y="2046186"/>
            <a:ext cx="5069741" cy="215798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Arial"/>
              <a:buNone/>
            </a:pPr>
            <a:r>
              <a:rPr lang="es-MX" sz="4800"/>
              <a:t>Whole brain</a:t>
            </a:r>
            <a:endParaRPr sz="4800"/>
          </a:p>
        </p:txBody>
      </p:sp>
      <p:sp>
        <p:nvSpPr>
          <p:cNvPr id="570" name="Google Shape;570;p36"/>
          <p:cNvSpPr txBox="1"/>
          <p:nvPr/>
        </p:nvSpPr>
        <p:spPr>
          <a:xfrm>
            <a:off x="6559930" y="2046186"/>
            <a:ext cx="5069741" cy="21579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800"/>
              <a:buFont typeface="Arial"/>
              <a:buNone/>
            </a:pPr>
            <a:r>
              <a:rPr lang="es-MX" sz="4800">
                <a:solidFill>
                  <a:schemeClr val="dk1"/>
                </a:solidFill>
                <a:latin typeface="Arial"/>
                <a:ea typeface="Arial"/>
                <a:cs typeface="Arial"/>
                <a:sym typeface="Arial"/>
              </a:rPr>
              <a:t>Spared brain</a:t>
            </a:r>
            <a:endParaRPr sz="4800">
              <a:solidFill>
                <a:schemeClr val="dk1"/>
              </a:solidFill>
              <a:latin typeface="Arial"/>
              <a:ea typeface="Arial"/>
              <a:cs typeface="Arial"/>
              <a:sym typeface="Arial"/>
            </a:endParaRPr>
          </a:p>
        </p:txBody>
      </p:sp>
      <p:sp>
        <p:nvSpPr>
          <p:cNvPr id="571" name="Google Shape;571;p36"/>
          <p:cNvSpPr/>
          <p:nvPr/>
        </p:nvSpPr>
        <p:spPr>
          <a:xfrm rot="-4689891">
            <a:off x="9413975" y="4403164"/>
            <a:ext cx="1721995" cy="1753415"/>
          </a:xfrm>
          <a:prstGeom prst="teardrop">
            <a:avLst>
              <a:gd fmla="val 10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6" name="Shape 576"/>
        <p:cNvGrpSpPr/>
        <p:nvPr/>
      </p:nvGrpSpPr>
      <p:grpSpPr>
        <a:xfrm>
          <a:off x="0" y="0"/>
          <a:ext cx="0" cy="0"/>
          <a:chOff x="0" y="0"/>
          <a:chExt cx="0" cy="0"/>
        </a:xfrm>
      </p:grpSpPr>
      <p:cxnSp>
        <p:nvCxnSpPr>
          <p:cNvPr id="577" name="Google Shape;577;p37"/>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578" name="Google Shape;578;p37"/>
          <p:cNvCxnSpPr/>
          <p:nvPr/>
        </p:nvCxnSpPr>
        <p:spPr>
          <a:xfrm>
            <a:off x="482600" y="6368138"/>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579" name="Google Shape;579;p37"/>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sp>
        <p:nvSpPr>
          <p:cNvPr id="580" name="Google Shape;580;p37"/>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1" name="Google Shape;581;p37"/>
          <p:cNvSpPr/>
          <p:nvPr/>
        </p:nvSpPr>
        <p:spPr>
          <a:xfrm>
            <a:off x="481007" y="3918855"/>
            <a:ext cx="11147071" cy="2449283"/>
          </a:xfrm>
          <a:prstGeom prst="rect">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2" name="Google Shape;582;p37"/>
          <p:cNvSpPr txBox="1"/>
          <p:nvPr>
            <p:ph type="title"/>
          </p:nvPr>
        </p:nvSpPr>
        <p:spPr>
          <a:xfrm>
            <a:off x="481007" y="4134848"/>
            <a:ext cx="10384741" cy="200622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600"/>
              <a:buFont typeface="Arial"/>
              <a:buNone/>
            </a:pPr>
            <a:r>
              <a:rPr lang="es-MX"/>
              <a:t>Why spared networks?</a:t>
            </a:r>
            <a:endParaRPr/>
          </a:p>
        </p:txBody>
      </p:sp>
      <p:sp>
        <p:nvSpPr>
          <p:cNvPr id="583" name="Google Shape;583;p37"/>
          <p:cNvSpPr txBox="1"/>
          <p:nvPr>
            <p:ph idx="1" type="body"/>
          </p:nvPr>
        </p:nvSpPr>
        <p:spPr>
          <a:xfrm>
            <a:off x="481007" y="689907"/>
            <a:ext cx="3533305" cy="295506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s-MX" sz="1800"/>
              <a:t>Comparison of preop (left) and postop (right) segmentations. The post surgery data contains resections whose segmentation may be questionable.</a:t>
            </a:r>
            <a:endParaRPr/>
          </a:p>
        </p:txBody>
      </p:sp>
      <p:sp>
        <p:nvSpPr>
          <p:cNvPr id="584" name="Google Shape;584;p37"/>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pic>
        <p:nvPicPr>
          <p:cNvPr id="585" name="Google Shape;585;p37"/>
          <p:cNvPicPr preferRelativeResize="0"/>
          <p:nvPr/>
        </p:nvPicPr>
        <p:blipFill rotWithShape="1">
          <a:blip r:embed="rId3">
            <a:alphaModFix/>
          </a:blip>
          <a:srcRect b="0" l="1971" r="3576" t="0"/>
          <a:stretch/>
        </p:blipFill>
        <p:spPr>
          <a:xfrm>
            <a:off x="4198472" y="489856"/>
            <a:ext cx="3533305" cy="3443453"/>
          </a:xfrm>
          <a:prstGeom prst="rect">
            <a:avLst/>
          </a:prstGeom>
          <a:noFill/>
          <a:ln>
            <a:noFill/>
          </a:ln>
        </p:spPr>
      </p:pic>
      <p:pic>
        <p:nvPicPr>
          <p:cNvPr id="586" name="Google Shape;586;p37"/>
          <p:cNvPicPr preferRelativeResize="0"/>
          <p:nvPr/>
        </p:nvPicPr>
        <p:blipFill rotWithShape="1">
          <a:blip r:embed="rId4">
            <a:alphaModFix/>
          </a:blip>
          <a:srcRect b="-2" l="2871" r="1935" t="0"/>
          <a:stretch/>
        </p:blipFill>
        <p:spPr>
          <a:xfrm>
            <a:off x="7724844" y="489856"/>
            <a:ext cx="3904828" cy="3443453"/>
          </a:xfrm>
          <a:prstGeom prst="rect">
            <a:avLst/>
          </a:prstGeom>
          <a:noFill/>
          <a:ln>
            <a:noFill/>
          </a:ln>
        </p:spPr>
      </p:pic>
      <p:cxnSp>
        <p:nvCxnSpPr>
          <p:cNvPr id="587" name="Google Shape;587;p37"/>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588" name="Google Shape;588;p37"/>
          <p:cNvCxnSpPr/>
          <p:nvPr/>
        </p:nvCxnSpPr>
        <p:spPr>
          <a:xfrm>
            <a:off x="482600" y="3922535"/>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589" name="Google Shape;589;p37"/>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590" name="Google Shape;590;p37"/>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sz="900">
                <a:solidFill>
                  <a:schemeClr val="dk1"/>
                </a:solidFill>
                <a:latin typeface="Arial"/>
                <a:ea typeface="Arial"/>
                <a:cs typeface="Arial"/>
                <a:sym typeface="Arial"/>
              </a:rPr>
              <a:t>Methods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82"/>
                                        </p:tgtEl>
                                        <p:attrNameLst>
                                          <p:attrName>style.visibility</p:attrName>
                                        </p:attrNameLst>
                                      </p:cBhvr>
                                      <p:to>
                                        <p:strVal val="visible"/>
                                      </p:to>
                                    </p:set>
                                    <p:animEffect filter="fade" transition="in">
                                      <p:cBhvr>
                                        <p:cTn dur="4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8"/>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38"/>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id="598" name="Google Shape;598;p38"/>
          <p:cNvPicPr preferRelativeResize="0"/>
          <p:nvPr/>
        </p:nvPicPr>
        <p:blipFill rotWithShape="1">
          <a:blip r:embed="rId3">
            <a:alphaModFix amt="35000"/>
          </a:blip>
          <a:srcRect b="0" l="0" r="0" t="0"/>
          <a:stretch/>
        </p:blipFill>
        <p:spPr>
          <a:xfrm>
            <a:off x="1" y="1450127"/>
            <a:ext cx="12191998" cy="4569438"/>
          </a:xfrm>
          <a:prstGeom prst="rect">
            <a:avLst/>
          </a:prstGeom>
          <a:noFill/>
          <a:ln>
            <a:noFill/>
          </a:ln>
        </p:spPr>
      </p:pic>
      <p:sp>
        <p:nvSpPr>
          <p:cNvPr id="599" name="Google Shape;599;p38"/>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Where are we going?</a:t>
            </a:r>
            <a:endParaRPr/>
          </a:p>
        </p:txBody>
      </p:sp>
      <p:pic>
        <p:nvPicPr>
          <p:cNvPr id="600" name="Google Shape;600;p38"/>
          <p:cNvPicPr preferRelativeResize="0"/>
          <p:nvPr/>
        </p:nvPicPr>
        <p:blipFill rotWithShape="1">
          <a:blip r:embed="rId4">
            <a:alphaModFix/>
          </a:blip>
          <a:srcRect b="30543" l="41707" r="43762" t="54016"/>
          <a:stretch/>
        </p:blipFill>
        <p:spPr>
          <a:xfrm>
            <a:off x="5084466" y="3923655"/>
            <a:ext cx="1771650" cy="705495"/>
          </a:xfrm>
          <a:prstGeom prst="rect">
            <a:avLst/>
          </a:prstGeom>
          <a:noFill/>
          <a:ln>
            <a:noFill/>
          </a:ln>
        </p:spPr>
      </p:pic>
      <p:pic>
        <p:nvPicPr>
          <p:cNvPr id="601" name="Google Shape;601;p38"/>
          <p:cNvPicPr preferRelativeResize="0"/>
          <p:nvPr/>
        </p:nvPicPr>
        <p:blipFill rotWithShape="1">
          <a:blip r:embed="rId3">
            <a:alphaModFix/>
          </a:blip>
          <a:srcRect b="0" l="67582" r="0" t="30607"/>
          <a:stretch/>
        </p:blipFill>
        <p:spPr>
          <a:xfrm>
            <a:off x="8239648" y="2848708"/>
            <a:ext cx="3952352" cy="3170857"/>
          </a:xfrm>
          <a:prstGeom prst="rect">
            <a:avLst/>
          </a:prstGeom>
          <a:noFill/>
          <a:ln>
            <a:noFill/>
          </a:ln>
        </p:spPr>
      </p:pic>
      <p:pic>
        <p:nvPicPr>
          <p:cNvPr id="602" name="Google Shape;602;p38"/>
          <p:cNvPicPr preferRelativeResize="0"/>
          <p:nvPr/>
        </p:nvPicPr>
        <p:blipFill rotWithShape="1">
          <a:blip r:embed="rId3">
            <a:alphaModFix/>
          </a:blip>
          <a:srcRect b="35316" l="55651" r="31079" t="36536"/>
          <a:stretch/>
        </p:blipFill>
        <p:spPr>
          <a:xfrm>
            <a:off x="6772589" y="3127149"/>
            <a:ext cx="1617785" cy="128618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descr="Gráfico&#10;&#10;Descripción generada automáticamente" id="608" name="Google Shape;608;p39"/>
          <p:cNvPicPr preferRelativeResize="0"/>
          <p:nvPr>
            <p:ph idx="1" type="body"/>
          </p:nvPr>
        </p:nvPicPr>
        <p:blipFill rotWithShape="1">
          <a:blip r:embed="rId3">
            <a:alphaModFix/>
          </a:blip>
          <a:srcRect b="0" l="0" r="0" t="0"/>
          <a:stretch/>
        </p:blipFill>
        <p:spPr>
          <a:xfrm>
            <a:off x="714820" y="944322"/>
            <a:ext cx="4705094" cy="4727394"/>
          </a:xfrm>
          <a:prstGeom prst="rect">
            <a:avLst/>
          </a:prstGeom>
          <a:noFill/>
          <a:ln>
            <a:noFill/>
          </a:ln>
        </p:spPr>
      </p:pic>
      <p:sp>
        <p:nvSpPr>
          <p:cNvPr id="609" name="Google Shape;609;p39"/>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Methods</a:t>
            </a:r>
            <a:endParaRPr/>
          </a:p>
        </p:txBody>
      </p:sp>
      <p:sp>
        <p:nvSpPr>
          <p:cNvPr id="610" name="Google Shape;610;p39"/>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descr="Imagen que contiene Tabla&#10;&#10;Descripción generada automáticamente" id="611" name="Google Shape;611;p39"/>
          <p:cNvPicPr preferRelativeResize="0"/>
          <p:nvPr/>
        </p:nvPicPr>
        <p:blipFill rotWithShape="1">
          <a:blip r:embed="rId4">
            <a:alphaModFix/>
          </a:blip>
          <a:srcRect b="0" l="0" r="0" t="0"/>
          <a:stretch/>
        </p:blipFill>
        <p:spPr>
          <a:xfrm>
            <a:off x="6644602" y="953694"/>
            <a:ext cx="4575175" cy="4708649"/>
          </a:xfrm>
          <a:prstGeom prst="rect">
            <a:avLst/>
          </a:prstGeom>
          <a:noFill/>
          <a:ln>
            <a:noFill/>
          </a:ln>
        </p:spPr>
      </p:pic>
      <p:sp>
        <p:nvSpPr>
          <p:cNvPr id="612" name="Google Shape;612;p39"/>
          <p:cNvSpPr txBox="1"/>
          <p:nvPr/>
        </p:nvSpPr>
        <p:spPr>
          <a:xfrm>
            <a:off x="844739" y="5654676"/>
            <a:ext cx="4575175" cy="7286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lang="es-MX" sz="1800">
                <a:solidFill>
                  <a:schemeClr val="dk1"/>
                </a:solidFill>
                <a:latin typeface="Arial"/>
                <a:ea typeface="Arial"/>
                <a:cs typeface="Arial"/>
                <a:sym typeface="Arial"/>
              </a:rPr>
              <a:t>Preop connectome</a:t>
            </a:r>
            <a:endParaRPr sz="1800">
              <a:solidFill>
                <a:schemeClr val="dk1"/>
              </a:solidFill>
              <a:latin typeface="Arial"/>
              <a:ea typeface="Arial"/>
              <a:cs typeface="Arial"/>
              <a:sym typeface="Arial"/>
            </a:endParaRPr>
          </a:p>
        </p:txBody>
      </p:sp>
      <p:sp>
        <p:nvSpPr>
          <p:cNvPr id="613" name="Google Shape;613;p39"/>
          <p:cNvSpPr txBox="1"/>
          <p:nvPr/>
        </p:nvSpPr>
        <p:spPr>
          <a:xfrm>
            <a:off x="6644603" y="5654675"/>
            <a:ext cx="4575175" cy="7286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lang="es-MX" sz="1800">
                <a:solidFill>
                  <a:schemeClr val="dk1"/>
                </a:solidFill>
                <a:latin typeface="Arial"/>
                <a:ea typeface="Arial"/>
                <a:cs typeface="Arial"/>
                <a:sym typeface="Arial"/>
              </a:rPr>
              <a:t>Postop connectome</a:t>
            </a:r>
            <a:endParaRPr sz="18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0"/>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Results</a:t>
            </a:r>
            <a:endParaRPr/>
          </a:p>
        </p:txBody>
      </p:sp>
      <p:sp>
        <p:nvSpPr>
          <p:cNvPr id="619" name="Google Shape;619;p40"/>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id="620" name="Google Shape;620;p40"/>
          <p:cNvPicPr preferRelativeResize="0"/>
          <p:nvPr/>
        </p:nvPicPr>
        <p:blipFill rotWithShape="1">
          <a:blip r:embed="rId3">
            <a:alphaModFix/>
          </a:blip>
          <a:srcRect b="0" l="0" r="0" t="0"/>
          <a:stretch/>
        </p:blipFill>
        <p:spPr>
          <a:xfrm>
            <a:off x="476864" y="714390"/>
            <a:ext cx="11238271" cy="4879775"/>
          </a:xfrm>
          <a:prstGeom prst="rect">
            <a:avLst/>
          </a:prstGeom>
          <a:noFill/>
          <a:ln>
            <a:noFill/>
          </a:ln>
        </p:spPr>
      </p:pic>
      <p:sp>
        <p:nvSpPr>
          <p:cNvPr id="621" name="Google Shape;621;p40"/>
          <p:cNvSpPr txBox="1"/>
          <p:nvPr/>
        </p:nvSpPr>
        <p:spPr>
          <a:xfrm>
            <a:off x="844739" y="5654676"/>
            <a:ext cx="4575175" cy="7286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lang="es-MX" sz="1800">
                <a:solidFill>
                  <a:schemeClr val="dk1"/>
                </a:solidFill>
                <a:latin typeface="Arial"/>
                <a:ea typeface="Arial"/>
                <a:cs typeface="Arial"/>
                <a:sym typeface="Arial"/>
              </a:rPr>
              <a:t>Preop connectome</a:t>
            </a:r>
            <a:endParaRPr sz="1800">
              <a:solidFill>
                <a:schemeClr val="dk1"/>
              </a:solidFill>
              <a:latin typeface="Arial"/>
              <a:ea typeface="Arial"/>
              <a:cs typeface="Arial"/>
              <a:sym typeface="Arial"/>
            </a:endParaRPr>
          </a:p>
        </p:txBody>
      </p:sp>
      <p:sp>
        <p:nvSpPr>
          <p:cNvPr id="622" name="Google Shape;622;p40"/>
          <p:cNvSpPr txBox="1"/>
          <p:nvPr/>
        </p:nvSpPr>
        <p:spPr>
          <a:xfrm>
            <a:off x="6644603" y="5654675"/>
            <a:ext cx="4575175" cy="7286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lang="es-MX" sz="1800">
                <a:solidFill>
                  <a:schemeClr val="dk1"/>
                </a:solidFill>
                <a:latin typeface="Arial"/>
                <a:ea typeface="Arial"/>
                <a:cs typeface="Arial"/>
                <a:sym typeface="Arial"/>
              </a:rPr>
              <a:t>Postop connectome</a:t>
            </a:r>
            <a:endParaRPr sz="18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grpSp>
        <p:nvGrpSpPr>
          <p:cNvPr id="628" name="Google Shape;628;p41"/>
          <p:cNvGrpSpPr/>
          <p:nvPr/>
        </p:nvGrpSpPr>
        <p:grpSpPr>
          <a:xfrm>
            <a:off x="3209513" y="542512"/>
            <a:ext cx="5772973" cy="5772974"/>
            <a:chOff x="716441" y="2339"/>
            <a:chExt cx="5772973" cy="5772974"/>
          </a:xfrm>
        </p:grpSpPr>
        <p:sp>
          <p:nvSpPr>
            <p:cNvPr id="629" name="Google Shape;629;p41"/>
            <p:cNvSpPr/>
            <p:nvPr/>
          </p:nvSpPr>
          <p:spPr>
            <a:xfrm>
              <a:off x="3017100" y="2339"/>
              <a:ext cx="1171655" cy="1171655"/>
            </a:xfrm>
            <a:prstGeom prst="ellipse">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txBox="1"/>
            <p:nvPr/>
          </p:nvSpPr>
          <p:spPr>
            <a:xfrm>
              <a:off x="3188685" y="173924"/>
              <a:ext cx="828485" cy="828485"/>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1000"/>
                <a:buFont typeface="Arial"/>
                <a:buNone/>
              </a:pPr>
              <a:r>
                <a:rPr lang="es-MX" sz="1000">
                  <a:solidFill>
                    <a:schemeClr val="lt1"/>
                  </a:solidFill>
                  <a:latin typeface="Arial"/>
                  <a:ea typeface="Arial"/>
                  <a:cs typeface="Arial"/>
                  <a:sym typeface="Arial"/>
                </a:rPr>
                <a:t>Clustering coefficient</a:t>
              </a:r>
              <a:endParaRPr/>
            </a:p>
          </p:txBody>
        </p:sp>
        <p:sp>
          <p:nvSpPr>
            <p:cNvPr id="631" name="Google Shape;631;p41"/>
            <p:cNvSpPr/>
            <p:nvPr/>
          </p:nvSpPr>
          <p:spPr>
            <a:xfrm rot="1350000">
              <a:off x="4252032" y="723991"/>
              <a:ext cx="312272" cy="395433"/>
            </a:xfrm>
            <a:prstGeom prst="rightArrow">
              <a:avLst>
                <a:gd fmla="val 60000" name="adj1"/>
                <a:gd fmla="val 50000" name="adj2"/>
              </a:avLst>
            </a:prstGeom>
            <a:gradFill>
              <a:gsLst>
                <a:gs pos="0">
                  <a:srgbClr val="D8B7C5"/>
                </a:gs>
                <a:gs pos="50000">
                  <a:srgbClr val="D3ABBD"/>
                </a:gs>
                <a:gs pos="100000">
                  <a:srgbClr val="BD94A7"/>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txBox="1"/>
            <p:nvPr/>
          </p:nvSpPr>
          <p:spPr>
            <a:xfrm rot="1350000">
              <a:off x="4255598" y="785153"/>
              <a:ext cx="218590" cy="23725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t/>
              </a:r>
              <a:endParaRPr sz="800">
                <a:solidFill>
                  <a:schemeClr val="lt1"/>
                </a:solidFill>
                <a:latin typeface="Arial"/>
                <a:ea typeface="Arial"/>
                <a:cs typeface="Arial"/>
                <a:sym typeface="Arial"/>
              </a:endParaRPr>
            </a:p>
          </p:txBody>
        </p:sp>
        <p:sp>
          <p:nvSpPr>
            <p:cNvPr id="633" name="Google Shape;633;p41"/>
            <p:cNvSpPr/>
            <p:nvPr/>
          </p:nvSpPr>
          <p:spPr>
            <a:xfrm>
              <a:off x="4643912" y="676187"/>
              <a:ext cx="1171655" cy="1171655"/>
            </a:xfrm>
            <a:prstGeom prst="ellipse">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txBox="1"/>
            <p:nvPr/>
          </p:nvSpPr>
          <p:spPr>
            <a:xfrm>
              <a:off x="4815497" y="847772"/>
              <a:ext cx="828485" cy="828485"/>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1000"/>
                <a:buFont typeface="Arial"/>
                <a:buNone/>
              </a:pPr>
              <a:r>
                <a:rPr lang="es-MX" sz="1000">
                  <a:solidFill>
                    <a:schemeClr val="lt1"/>
                  </a:solidFill>
                  <a:latin typeface="Arial"/>
                  <a:ea typeface="Arial"/>
                  <a:cs typeface="Arial"/>
                  <a:sym typeface="Arial"/>
                </a:rPr>
                <a:t>Transitivity</a:t>
              </a:r>
              <a:endParaRPr/>
            </a:p>
          </p:txBody>
        </p:sp>
        <p:sp>
          <p:nvSpPr>
            <p:cNvPr id="635" name="Google Shape;635;p41"/>
            <p:cNvSpPr/>
            <p:nvPr/>
          </p:nvSpPr>
          <p:spPr>
            <a:xfrm rot="4050000">
              <a:off x="5407145" y="1869538"/>
              <a:ext cx="312272" cy="395433"/>
            </a:xfrm>
            <a:prstGeom prst="rightArrow">
              <a:avLst>
                <a:gd fmla="val 60000" name="adj1"/>
                <a:gd fmla="val 50000" name="adj2"/>
              </a:avLst>
            </a:prstGeom>
            <a:gradFill>
              <a:gsLst>
                <a:gs pos="0">
                  <a:srgbClr val="D8B7C5"/>
                </a:gs>
                <a:gs pos="50000">
                  <a:srgbClr val="D3ABBD"/>
                </a:gs>
                <a:gs pos="100000">
                  <a:srgbClr val="BD94A7"/>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txBox="1"/>
            <p:nvPr/>
          </p:nvSpPr>
          <p:spPr>
            <a:xfrm rot="4050000">
              <a:off x="5436061" y="1905350"/>
              <a:ext cx="218590" cy="23725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t/>
              </a:r>
              <a:endParaRPr sz="800">
                <a:solidFill>
                  <a:schemeClr val="lt1"/>
                </a:solidFill>
                <a:latin typeface="Arial"/>
                <a:ea typeface="Arial"/>
                <a:cs typeface="Arial"/>
                <a:sym typeface="Arial"/>
              </a:endParaRPr>
            </a:p>
          </p:txBody>
        </p:sp>
        <p:sp>
          <p:nvSpPr>
            <p:cNvPr id="637" name="Google Shape;637;p41"/>
            <p:cNvSpPr/>
            <p:nvPr/>
          </p:nvSpPr>
          <p:spPr>
            <a:xfrm>
              <a:off x="5317759" y="2302998"/>
              <a:ext cx="1171655" cy="1171655"/>
            </a:xfrm>
            <a:prstGeom prst="ellipse">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txBox="1"/>
            <p:nvPr/>
          </p:nvSpPr>
          <p:spPr>
            <a:xfrm>
              <a:off x="5489344" y="2474583"/>
              <a:ext cx="828485" cy="828485"/>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1000"/>
                <a:buFont typeface="Arial"/>
                <a:buNone/>
              </a:pPr>
              <a:r>
                <a:rPr lang="es-MX" sz="1000">
                  <a:solidFill>
                    <a:schemeClr val="lt1"/>
                  </a:solidFill>
                  <a:latin typeface="Arial"/>
                  <a:ea typeface="Arial"/>
                  <a:cs typeface="Arial"/>
                  <a:sym typeface="Arial"/>
                </a:rPr>
                <a:t>Degree</a:t>
              </a:r>
              <a:endParaRPr/>
            </a:p>
          </p:txBody>
        </p:sp>
        <p:sp>
          <p:nvSpPr>
            <p:cNvPr id="639" name="Google Shape;639;p41"/>
            <p:cNvSpPr/>
            <p:nvPr/>
          </p:nvSpPr>
          <p:spPr>
            <a:xfrm rot="6750000">
              <a:off x="5413909" y="3496350"/>
              <a:ext cx="312272" cy="395433"/>
            </a:xfrm>
            <a:prstGeom prst="rightArrow">
              <a:avLst>
                <a:gd fmla="val 60000" name="adj1"/>
                <a:gd fmla="val 50000" name="adj2"/>
              </a:avLst>
            </a:prstGeom>
            <a:gradFill>
              <a:gsLst>
                <a:gs pos="0">
                  <a:srgbClr val="D8B7C5"/>
                </a:gs>
                <a:gs pos="50000">
                  <a:srgbClr val="D3ABBD"/>
                </a:gs>
                <a:gs pos="100000">
                  <a:srgbClr val="BD94A7"/>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txBox="1"/>
            <p:nvPr/>
          </p:nvSpPr>
          <p:spPr>
            <a:xfrm rot="-4050000">
              <a:off x="5478675" y="3532162"/>
              <a:ext cx="218590" cy="23725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t/>
              </a:r>
              <a:endParaRPr sz="800">
                <a:solidFill>
                  <a:schemeClr val="lt1"/>
                </a:solidFill>
                <a:latin typeface="Arial"/>
                <a:ea typeface="Arial"/>
                <a:cs typeface="Arial"/>
                <a:sym typeface="Arial"/>
              </a:endParaRPr>
            </a:p>
          </p:txBody>
        </p:sp>
        <p:sp>
          <p:nvSpPr>
            <p:cNvPr id="641" name="Google Shape;641;p41"/>
            <p:cNvSpPr/>
            <p:nvPr/>
          </p:nvSpPr>
          <p:spPr>
            <a:xfrm>
              <a:off x="4643912" y="3929810"/>
              <a:ext cx="1171655" cy="1171655"/>
            </a:xfrm>
            <a:prstGeom prst="ellipse">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txBox="1"/>
            <p:nvPr/>
          </p:nvSpPr>
          <p:spPr>
            <a:xfrm>
              <a:off x="4815497" y="4101395"/>
              <a:ext cx="828485" cy="828485"/>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1000"/>
                <a:buFont typeface="Arial"/>
                <a:buNone/>
              </a:pPr>
              <a:r>
                <a:rPr lang="es-MX" sz="1000">
                  <a:solidFill>
                    <a:schemeClr val="lt1"/>
                  </a:solidFill>
                  <a:latin typeface="Arial"/>
                  <a:ea typeface="Arial"/>
                  <a:cs typeface="Arial"/>
                  <a:sym typeface="Arial"/>
                </a:rPr>
                <a:t>Local efficiency</a:t>
              </a:r>
              <a:endParaRPr/>
            </a:p>
          </p:txBody>
        </p:sp>
        <p:sp>
          <p:nvSpPr>
            <p:cNvPr id="643" name="Google Shape;643;p41"/>
            <p:cNvSpPr/>
            <p:nvPr/>
          </p:nvSpPr>
          <p:spPr>
            <a:xfrm rot="9450000">
              <a:off x="4268362" y="4651463"/>
              <a:ext cx="312272" cy="395433"/>
            </a:xfrm>
            <a:prstGeom prst="rightArrow">
              <a:avLst>
                <a:gd fmla="val 60000" name="adj1"/>
                <a:gd fmla="val 50000" name="adj2"/>
              </a:avLst>
            </a:prstGeom>
            <a:gradFill>
              <a:gsLst>
                <a:gs pos="0">
                  <a:srgbClr val="D8B7C5"/>
                </a:gs>
                <a:gs pos="50000">
                  <a:srgbClr val="D3ABBD"/>
                </a:gs>
                <a:gs pos="100000">
                  <a:srgbClr val="BD94A7"/>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txBox="1"/>
            <p:nvPr/>
          </p:nvSpPr>
          <p:spPr>
            <a:xfrm rot="-1350000">
              <a:off x="4358478" y="4712625"/>
              <a:ext cx="218590" cy="23725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t/>
              </a:r>
              <a:endParaRPr sz="800">
                <a:solidFill>
                  <a:schemeClr val="lt1"/>
                </a:solidFill>
                <a:latin typeface="Arial"/>
                <a:ea typeface="Arial"/>
                <a:cs typeface="Arial"/>
                <a:sym typeface="Arial"/>
              </a:endParaRPr>
            </a:p>
          </p:txBody>
        </p:sp>
        <p:sp>
          <p:nvSpPr>
            <p:cNvPr id="645" name="Google Shape;645;p41"/>
            <p:cNvSpPr/>
            <p:nvPr/>
          </p:nvSpPr>
          <p:spPr>
            <a:xfrm>
              <a:off x="3017100" y="4603658"/>
              <a:ext cx="1171655" cy="1171655"/>
            </a:xfrm>
            <a:prstGeom prst="ellipse">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txBox="1"/>
            <p:nvPr/>
          </p:nvSpPr>
          <p:spPr>
            <a:xfrm>
              <a:off x="3188685" y="4775243"/>
              <a:ext cx="828485" cy="828485"/>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1000"/>
                <a:buFont typeface="Arial"/>
                <a:buNone/>
              </a:pPr>
              <a:r>
                <a:rPr lang="es-MX" sz="1000">
                  <a:solidFill>
                    <a:schemeClr val="lt1"/>
                  </a:solidFill>
                  <a:latin typeface="Arial"/>
                  <a:ea typeface="Arial"/>
                  <a:cs typeface="Arial"/>
                  <a:sym typeface="Arial"/>
                </a:rPr>
                <a:t>Global efficiency</a:t>
              </a:r>
              <a:endParaRPr/>
            </a:p>
          </p:txBody>
        </p:sp>
        <p:sp>
          <p:nvSpPr>
            <p:cNvPr id="647" name="Google Shape;647;p41"/>
            <p:cNvSpPr/>
            <p:nvPr/>
          </p:nvSpPr>
          <p:spPr>
            <a:xfrm rot="-9450000">
              <a:off x="2641551" y="4658227"/>
              <a:ext cx="312272" cy="395433"/>
            </a:xfrm>
            <a:prstGeom prst="rightArrow">
              <a:avLst>
                <a:gd fmla="val 60000" name="adj1"/>
                <a:gd fmla="val 50000" name="adj2"/>
              </a:avLst>
            </a:prstGeom>
            <a:gradFill>
              <a:gsLst>
                <a:gs pos="0">
                  <a:srgbClr val="D8B7C5"/>
                </a:gs>
                <a:gs pos="50000">
                  <a:srgbClr val="D3ABBD"/>
                </a:gs>
                <a:gs pos="100000">
                  <a:srgbClr val="BD94A7"/>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txBox="1"/>
            <p:nvPr/>
          </p:nvSpPr>
          <p:spPr>
            <a:xfrm rot="1350000">
              <a:off x="2731667" y="4755239"/>
              <a:ext cx="218590" cy="23725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t/>
              </a:r>
              <a:endParaRPr sz="800">
                <a:solidFill>
                  <a:schemeClr val="lt1"/>
                </a:solidFill>
                <a:latin typeface="Arial"/>
                <a:ea typeface="Arial"/>
                <a:cs typeface="Arial"/>
                <a:sym typeface="Arial"/>
              </a:endParaRPr>
            </a:p>
          </p:txBody>
        </p:sp>
        <p:sp>
          <p:nvSpPr>
            <p:cNvPr id="649" name="Google Shape;649;p41"/>
            <p:cNvSpPr/>
            <p:nvPr/>
          </p:nvSpPr>
          <p:spPr>
            <a:xfrm>
              <a:off x="1390288" y="3929810"/>
              <a:ext cx="1171655" cy="1171655"/>
            </a:xfrm>
            <a:prstGeom prst="ellipse">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txBox="1"/>
            <p:nvPr/>
          </p:nvSpPr>
          <p:spPr>
            <a:xfrm>
              <a:off x="1561873" y="4101395"/>
              <a:ext cx="828485" cy="828485"/>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1000"/>
                <a:buFont typeface="Arial"/>
                <a:buNone/>
              </a:pPr>
              <a:r>
                <a:rPr lang="es-MX" sz="1000">
                  <a:solidFill>
                    <a:schemeClr val="lt1"/>
                  </a:solidFill>
                  <a:latin typeface="Arial"/>
                  <a:ea typeface="Arial"/>
                  <a:cs typeface="Arial"/>
                  <a:sym typeface="Arial"/>
                </a:rPr>
                <a:t>Strength</a:t>
              </a:r>
              <a:endParaRPr/>
            </a:p>
          </p:txBody>
        </p:sp>
        <p:sp>
          <p:nvSpPr>
            <p:cNvPr id="651" name="Google Shape;651;p41"/>
            <p:cNvSpPr/>
            <p:nvPr/>
          </p:nvSpPr>
          <p:spPr>
            <a:xfrm rot="-6750000">
              <a:off x="1486438" y="3512680"/>
              <a:ext cx="312272" cy="395433"/>
            </a:xfrm>
            <a:prstGeom prst="rightArrow">
              <a:avLst>
                <a:gd fmla="val 60000" name="adj1"/>
                <a:gd fmla="val 50000" name="adj2"/>
              </a:avLst>
            </a:prstGeom>
            <a:gradFill>
              <a:gsLst>
                <a:gs pos="0">
                  <a:srgbClr val="D8B7C5"/>
                </a:gs>
                <a:gs pos="50000">
                  <a:srgbClr val="D3ABBD"/>
                </a:gs>
                <a:gs pos="100000">
                  <a:srgbClr val="BD94A7"/>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txBox="1"/>
            <p:nvPr/>
          </p:nvSpPr>
          <p:spPr>
            <a:xfrm rot="4050000">
              <a:off x="1551204" y="3635042"/>
              <a:ext cx="218590" cy="23725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t/>
              </a:r>
              <a:endParaRPr sz="800">
                <a:solidFill>
                  <a:schemeClr val="lt1"/>
                </a:solidFill>
                <a:latin typeface="Arial"/>
                <a:ea typeface="Arial"/>
                <a:cs typeface="Arial"/>
                <a:sym typeface="Arial"/>
              </a:endParaRPr>
            </a:p>
          </p:txBody>
        </p:sp>
        <p:sp>
          <p:nvSpPr>
            <p:cNvPr id="653" name="Google Shape;653;p41"/>
            <p:cNvSpPr/>
            <p:nvPr/>
          </p:nvSpPr>
          <p:spPr>
            <a:xfrm>
              <a:off x="716441" y="2302998"/>
              <a:ext cx="1171655" cy="1171655"/>
            </a:xfrm>
            <a:prstGeom prst="ellipse">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txBox="1"/>
            <p:nvPr/>
          </p:nvSpPr>
          <p:spPr>
            <a:xfrm>
              <a:off x="888026" y="2474583"/>
              <a:ext cx="828485" cy="828485"/>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1000"/>
                <a:buFont typeface="Arial"/>
                <a:buNone/>
              </a:pPr>
              <a:r>
                <a:rPr lang="es-MX" sz="1000">
                  <a:solidFill>
                    <a:schemeClr val="lt1"/>
                  </a:solidFill>
                  <a:latin typeface="Arial"/>
                  <a:ea typeface="Arial"/>
                  <a:cs typeface="Arial"/>
                  <a:sym typeface="Arial"/>
                </a:rPr>
                <a:t>Characteristic path length</a:t>
              </a:r>
              <a:endParaRPr sz="1000">
                <a:solidFill>
                  <a:schemeClr val="lt1"/>
                </a:solidFill>
                <a:latin typeface="Arial"/>
                <a:ea typeface="Arial"/>
                <a:cs typeface="Arial"/>
                <a:sym typeface="Arial"/>
              </a:endParaRPr>
            </a:p>
          </p:txBody>
        </p:sp>
        <p:sp>
          <p:nvSpPr>
            <p:cNvPr id="655" name="Google Shape;655;p41"/>
            <p:cNvSpPr/>
            <p:nvPr/>
          </p:nvSpPr>
          <p:spPr>
            <a:xfrm rot="-4050000">
              <a:off x="1479674" y="1885868"/>
              <a:ext cx="312272" cy="395433"/>
            </a:xfrm>
            <a:prstGeom prst="rightArrow">
              <a:avLst>
                <a:gd fmla="val 60000" name="adj1"/>
                <a:gd fmla="val 50000" name="adj2"/>
              </a:avLst>
            </a:prstGeom>
            <a:gradFill>
              <a:gsLst>
                <a:gs pos="0">
                  <a:srgbClr val="D8B7C5"/>
                </a:gs>
                <a:gs pos="50000">
                  <a:srgbClr val="D3ABBD"/>
                </a:gs>
                <a:gs pos="100000">
                  <a:srgbClr val="BD94A7"/>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txBox="1"/>
            <p:nvPr/>
          </p:nvSpPr>
          <p:spPr>
            <a:xfrm rot="-4050000">
              <a:off x="1508590" y="2008230"/>
              <a:ext cx="218590" cy="23725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t/>
              </a:r>
              <a:endParaRPr sz="800">
                <a:solidFill>
                  <a:schemeClr val="lt1"/>
                </a:solidFill>
                <a:latin typeface="Arial"/>
                <a:ea typeface="Arial"/>
                <a:cs typeface="Arial"/>
                <a:sym typeface="Arial"/>
              </a:endParaRPr>
            </a:p>
          </p:txBody>
        </p:sp>
        <p:sp>
          <p:nvSpPr>
            <p:cNvPr id="657" name="Google Shape;657;p41"/>
            <p:cNvSpPr/>
            <p:nvPr/>
          </p:nvSpPr>
          <p:spPr>
            <a:xfrm>
              <a:off x="1390288" y="676187"/>
              <a:ext cx="1171655" cy="1171655"/>
            </a:xfrm>
            <a:prstGeom prst="ellipse">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
            <p:cNvSpPr txBox="1"/>
            <p:nvPr/>
          </p:nvSpPr>
          <p:spPr>
            <a:xfrm>
              <a:off x="1561873" y="847772"/>
              <a:ext cx="828485" cy="828485"/>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1000"/>
                <a:buFont typeface="Arial"/>
                <a:buNone/>
              </a:pPr>
              <a:r>
                <a:rPr lang="es-MX" sz="1000">
                  <a:solidFill>
                    <a:schemeClr val="lt1"/>
                  </a:solidFill>
                  <a:latin typeface="Arial"/>
                  <a:ea typeface="Arial"/>
                  <a:cs typeface="Arial"/>
                  <a:sym typeface="Arial"/>
                </a:rPr>
                <a:t>Betweenness centrality</a:t>
              </a:r>
              <a:endParaRPr/>
            </a:p>
          </p:txBody>
        </p:sp>
        <p:sp>
          <p:nvSpPr>
            <p:cNvPr id="659" name="Google Shape;659;p41"/>
            <p:cNvSpPr/>
            <p:nvPr/>
          </p:nvSpPr>
          <p:spPr>
            <a:xfrm rot="-1350000">
              <a:off x="2625220" y="730756"/>
              <a:ext cx="312272" cy="395433"/>
            </a:xfrm>
            <a:prstGeom prst="rightArrow">
              <a:avLst>
                <a:gd fmla="val 60000" name="adj1"/>
                <a:gd fmla="val 50000" name="adj2"/>
              </a:avLst>
            </a:prstGeom>
            <a:gradFill>
              <a:gsLst>
                <a:gs pos="0">
                  <a:srgbClr val="D8B7C5"/>
                </a:gs>
                <a:gs pos="50000">
                  <a:srgbClr val="D3ABBD"/>
                </a:gs>
                <a:gs pos="100000">
                  <a:srgbClr val="BD94A7"/>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txBox="1"/>
            <p:nvPr/>
          </p:nvSpPr>
          <p:spPr>
            <a:xfrm rot="-1350000">
              <a:off x="2628786" y="827768"/>
              <a:ext cx="218590" cy="23725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t/>
              </a:r>
              <a:endParaRPr sz="800">
                <a:solidFill>
                  <a:schemeClr val="lt1"/>
                </a:solidFill>
                <a:latin typeface="Arial"/>
                <a:ea typeface="Arial"/>
                <a:cs typeface="Arial"/>
                <a:sym typeface="Arial"/>
              </a:endParaRPr>
            </a:p>
          </p:txBody>
        </p:sp>
      </p:grpSp>
      <p:sp>
        <p:nvSpPr>
          <p:cNvPr id="661" name="Google Shape;661;p41"/>
          <p:cNvSpPr txBox="1"/>
          <p:nvPr>
            <p:ph type="title"/>
          </p:nvPr>
        </p:nvSpPr>
        <p:spPr>
          <a:xfrm>
            <a:off x="3561129" y="2350008"/>
            <a:ext cx="5069741" cy="215798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Arial"/>
              <a:buNone/>
            </a:pPr>
            <a:r>
              <a:rPr lang="es-MX" sz="4800"/>
              <a:t>Network</a:t>
            </a:r>
            <a:br>
              <a:rPr lang="es-MX" sz="4800"/>
            </a:br>
            <a:r>
              <a:rPr lang="es-MX" sz="4800"/>
              <a:t>Measures</a:t>
            </a:r>
            <a:endParaRPr sz="4800"/>
          </a:p>
        </p:txBody>
      </p:sp>
      <p:sp>
        <p:nvSpPr>
          <p:cNvPr id="662" name="Google Shape;662;p41"/>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Methods</a:t>
            </a:r>
            <a:endParaRPr/>
          </a:p>
        </p:txBody>
      </p:sp>
      <p:sp>
        <p:nvSpPr>
          <p:cNvPr id="663" name="Google Shape;663;p41"/>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
        <p:nvSpPr>
          <p:cNvPr id="664" name="Google Shape;664;p41"/>
          <p:cNvSpPr txBox="1"/>
          <p:nvPr/>
        </p:nvSpPr>
        <p:spPr>
          <a:xfrm>
            <a:off x="8606713" y="5948264"/>
            <a:ext cx="35852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BCT (Brain Connectivity Toolbox)</a:t>
            </a:r>
            <a:endParaRPr sz="18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9" name="Shape 669"/>
        <p:cNvGrpSpPr/>
        <p:nvPr/>
      </p:nvGrpSpPr>
      <p:grpSpPr>
        <a:xfrm>
          <a:off x="0" y="0"/>
          <a:ext cx="0" cy="0"/>
          <a:chOff x="0" y="0"/>
          <a:chExt cx="0" cy="0"/>
        </a:xfrm>
      </p:grpSpPr>
      <p:sp>
        <p:nvSpPr>
          <p:cNvPr id="670" name="Google Shape;670;p42"/>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sz="900">
                <a:solidFill>
                  <a:schemeClr val="dk1"/>
                </a:solidFill>
                <a:latin typeface="Arial"/>
                <a:ea typeface="Arial"/>
                <a:cs typeface="Arial"/>
                <a:sym typeface="Arial"/>
              </a:rPr>
              <a:t>Results</a:t>
            </a:r>
            <a:endParaRPr/>
          </a:p>
        </p:txBody>
      </p:sp>
      <p:sp>
        <p:nvSpPr>
          <p:cNvPr id="671" name="Google Shape;671;p42"/>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sp>
        <p:nvSpPr>
          <p:cNvPr id="672" name="Google Shape;672;p42"/>
          <p:cNvSpPr txBox="1"/>
          <p:nvPr/>
        </p:nvSpPr>
        <p:spPr>
          <a:xfrm>
            <a:off x="2372595" y="5568532"/>
            <a:ext cx="1326336" cy="391555"/>
          </a:xfrm>
          <a:prstGeom prst="rect">
            <a:avLst/>
          </a:prstGeom>
          <a:noFill/>
          <a:ln>
            <a:noFill/>
          </a:ln>
        </p:spPr>
        <p:txBody>
          <a:bodyPr anchorCtr="0" anchor="ctr" bIns="45700" lIns="91425" spcFirstLastPara="1" rIns="91425" wrap="square" tIns="45700">
            <a:normAutofit lnSpcReduction="10000"/>
          </a:bodyPr>
          <a:lstStyle/>
          <a:p>
            <a:pPr indent="0" lvl="0" marL="0" marR="0" rtl="0" algn="ctr">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Degrees</a:t>
            </a:r>
            <a:endParaRPr/>
          </a:p>
        </p:txBody>
      </p:sp>
      <p:sp>
        <p:nvSpPr>
          <p:cNvPr id="673" name="Google Shape;673;p42"/>
          <p:cNvSpPr txBox="1"/>
          <p:nvPr/>
        </p:nvSpPr>
        <p:spPr>
          <a:xfrm>
            <a:off x="3035763" y="1056986"/>
            <a:ext cx="2200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&lt; 0.001</a:t>
            </a:r>
            <a:endParaRPr/>
          </a:p>
        </p:txBody>
      </p:sp>
      <p:sp>
        <p:nvSpPr>
          <p:cNvPr id="674" name="Google Shape;674;p42"/>
          <p:cNvSpPr txBox="1"/>
          <p:nvPr/>
        </p:nvSpPr>
        <p:spPr>
          <a:xfrm>
            <a:off x="7843246" y="5474263"/>
            <a:ext cx="1546641" cy="485824"/>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Strength</a:t>
            </a:r>
            <a:endParaRPr/>
          </a:p>
        </p:txBody>
      </p:sp>
      <p:pic>
        <p:nvPicPr>
          <p:cNvPr id="675" name="Google Shape;675;p42"/>
          <p:cNvPicPr preferRelativeResize="0"/>
          <p:nvPr/>
        </p:nvPicPr>
        <p:blipFill rotWithShape="1">
          <a:blip r:embed="rId3">
            <a:alphaModFix/>
          </a:blip>
          <a:srcRect b="0" l="0" r="0" t="0"/>
          <a:stretch/>
        </p:blipFill>
        <p:spPr>
          <a:xfrm>
            <a:off x="6311316" y="1453375"/>
            <a:ext cx="4610500" cy="4115157"/>
          </a:xfrm>
          <a:prstGeom prst="rect">
            <a:avLst/>
          </a:prstGeom>
          <a:noFill/>
          <a:ln>
            <a:noFill/>
          </a:ln>
        </p:spPr>
      </p:pic>
      <p:pic>
        <p:nvPicPr>
          <p:cNvPr id="676" name="Google Shape;676;p42"/>
          <p:cNvPicPr preferRelativeResize="0"/>
          <p:nvPr/>
        </p:nvPicPr>
        <p:blipFill rotWithShape="1">
          <a:blip r:embed="rId4">
            <a:alphaModFix/>
          </a:blip>
          <a:srcRect b="0" l="0" r="0" t="0"/>
          <a:stretch/>
        </p:blipFill>
        <p:spPr>
          <a:xfrm>
            <a:off x="730513" y="1453375"/>
            <a:ext cx="4610500" cy="411515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3"/>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sz="900">
                <a:solidFill>
                  <a:schemeClr val="dk1"/>
                </a:solidFill>
                <a:latin typeface="Arial"/>
                <a:ea typeface="Arial"/>
                <a:cs typeface="Arial"/>
                <a:sym typeface="Arial"/>
              </a:rPr>
              <a:t>Results</a:t>
            </a:r>
            <a:endParaRPr/>
          </a:p>
        </p:txBody>
      </p:sp>
      <p:sp>
        <p:nvSpPr>
          <p:cNvPr id="683" name="Google Shape;683;p43"/>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sp>
        <p:nvSpPr>
          <p:cNvPr id="684" name="Google Shape;684;p43"/>
          <p:cNvSpPr txBox="1"/>
          <p:nvPr/>
        </p:nvSpPr>
        <p:spPr>
          <a:xfrm>
            <a:off x="2072282" y="5568532"/>
            <a:ext cx="1926962" cy="39155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Transitivity</a:t>
            </a:r>
            <a:endParaRPr/>
          </a:p>
        </p:txBody>
      </p:sp>
      <p:sp>
        <p:nvSpPr>
          <p:cNvPr id="685" name="Google Shape;685;p43"/>
          <p:cNvSpPr txBox="1"/>
          <p:nvPr/>
        </p:nvSpPr>
        <p:spPr>
          <a:xfrm>
            <a:off x="7201110" y="5474263"/>
            <a:ext cx="2830914" cy="485824"/>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Global efficiency</a:t>
            </a:r>
            <a:endParaRPr/>
          </a:p>
        </p:txBody>
      </p:sp>
      <p:pic>
        <p:nvPicPr>
          <p:cNvPr id="686" name="Google Shape;686;p43"/>
          <p:cNvPicPr preferRelativeResize="0"/>
          <p:nvPr/>
        </p:nvPicPr>
        <p:blipFill rotWithShape="1">
          <a:blip r:embed="rId3">
            <a:alphaModFix/>
          </a:blip>
          <a:srcRect b="0" l="0" r="0" t="0"/>
          <a:stretch/>
        </p:blipFill>
        <p:spPr>
          <a:xfrm>
            <a:off x="726708" y="1453375"/>
            <a:ext cx="4610500" cy="4115157"/>
          </a:xfrm>
          <a:prstGeom prst="rect">
            <a:avLst/>
          </a:prstGeom>
          <a:noFill/>
          <a:ln>
            <a:noFill/>
          </a:ln>
        </p:spPr>
      </p:pic>
      <p:pic>
        <p:nvPicPr>
          <p:cNvPr id="687" name="Google Shape;687;p43"/>
          <p:cNvPicPr preferRelativeResize="0"/>
          <p:nvPr/>
        </p:nvPicPr>
        <p:blipFill rotWithShape="1">
          <a:blip r:embed="rId4">
            <a:alphaModFix/>
          </a:blip>
          <a:srcRect b="0" l="0" r="0" t="0"/>
          <a:stretch/>
        </p:blipFill>
        <p:spPr>
          <a:xfrm>
            <a:off x="6311316" y="1453375"/>
            <a:ext cx="4610500" cy="41151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cxnSp>
        <p:nvCxnSpPr>
          <p:cNvPr id="158" name="Google Shape;158;p4"/>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159" name="Google Shape;159;p4"/>
          <p:cNvCxnSpPr/>
          <p:nvPr/>
        </p:nvCxnSpPr>
        <p:spPr>
          <a:xfrm>
            <a:off x="482600" y="6368138"/>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160" name="Google Shape;160;p4"/>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161" name="Google Shape;161;p4"/>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sp>
        <p:nvSpPr>
          <p:cNvPr id="162" name="Google Shape;162;p4"/>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3" name="Google Shape;163;p4"/>
          <p:cNvPicPr preferRelativeResize="0"/>
          <p:nvPr/>
        </p:nvPicPr>
        <p:blipFill rotWithShape="1">
          <a:blip r:embed="rId3">
            <a:alphaModFix/>
          </a:blip>
          <a:srcRect b="0" l="0" r="0" t="0"/>
          <a:stretch/>
        </p:blipFill>
        <p:spPr>
          <a:xfrm>
            <a:off x="128954" y="450238"/>
            <a:ext cx="11411526" cy="6151412"/>
          </a:xfrm>
          <a:prstGeom prst="rect">
            <a:avLst/>
          </a:prstGeom>
          <a:noFill/>
          <a:ln>
            <a:noFill/>
          </a:ln>
        </p:spPr>
      </p:pic>
      <p:sp>
        <p:nvSpPr>
          <p:cNvPr id="164" name="Google Shape;164;p4"/>
          <p:cNvSpPr txBox="1"/>
          <p:nvPr>
            <p:ph type="title"/>
          </p:nvPr>
        </p:nvSpPr>
        <p:spPr>
          <a:xfrm>
            <a:off x="7281984" y="754045"/>
            <a:ext cx="5614993" cy="3093468"/>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Arial"/>
              <a:buNone/>
            </a:pPr>
            <a:r>
              <a:rPr lang="es-MX" sz="6000"/>
              <a:t>Inclusion and exclusion criteria</a:t>
            </a:r>
            <a:endParaRPr/>
          </a:p>
        </p:txBody>
      </p:sp>
      <p:sp>
        <p:nvSpPr>
          <p:cNvPr id="165" name="Google Shape;165;p4"/>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cxnSp>
        <p:nvCxnSpPr>
          <p:cNvPr id="166" name="Google Shape;166;p4"/>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167" name="Google Shape;167;p4"/>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168" name="Google Shape;168;p4"/>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a:solidFill>
                  <a:schemeClr val="dk1"/>
                </a:solidFill>
                <a:latin typeface="Arial"/>
                <a:ea typeface="Arial"/>
                <a:cs typeface="Arial"/>
                <a:sym typeface="Arial"/>
              </a:rPr>
              <a:t>Introduction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692" name="Shape 692"/>
        <p:cNvGrpSpPr/>
        <p:nvPr/>
      </p:nvGrpSpPr>
      <p:grpSpPr>
        <a:xfrm>
          <a:off x="0" y="0"/>
          <a:ext cx="0" cy="0"/>
          <a:chOff x="0" y="0"/>
          <a:chExt cx="0" cy="0"/>
        </a:xfrm>
      </p:grpSpPr>
      <p:sp>
        <p:nvSpPr>
          <p:cNvPr id="693" name="Google Shape;693;p44"/>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sz="900">
              <a:solidFill>
                <a:schemeClr val="dk1"/>
              </a:solidFill>
              <a:latin typeface="Arial"/>
              <a:ea typeface="Arial"/>
              <a:cs typeface="Arial"/>
              <a:sym typeface="Arial"/>
            </a:endParaRPr>
          </a:p>
        </p:txBody>
      </p:sp>
      <p:sp>
        <p:nvSpPr>
          <p:cNvPr id="694" name="Google Shape;694;p44"/>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sp>
        <p:nvSpPr>
          <p:cNvPr id="695" name="Google Shape;695;p44"/>
          <p:cNvSpPr txBox="1"/>
          <p:nvPr/>
        </p:nvSpPr>
        <p:spPr>
          <a:xfrm>
            <a:off x="2256481" y="4740336"/>
            <a:ext cx="1651456" cy="513475"/>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net_trans_sr</a:t>
            </a:r>
            <a:endParaRPr sz="2000">
              <a:solidFill>
                <a:schemeClr val="dk1"/>
              </a:solidFill>
              <a:latin typeface="Arial"/>
              <a:ea typeface="Arial"/>
              <a:cs typeface="Arial"/>
              <a:sym typeface="Arial"/>
            </a:endParaRPr>
          </a:p>
        </p:txBody>
      </p:sp>
      <p:pic>
        <p:nvPicPr>
          <p:cNvPr id="696" name="Google Shape;696;p44"/>
          <p:cNvPicPr preferRelativeResize="0"/>
          <p:nvPr/>
        </p:nvPicPr>
        <p:blipFill rotWithShape="1">
          <a:blip r:embed="rId3">
            <a:alphaModFix/>
          </a:blip>
          <a:srcRect b="0" l="0" r="0" t="0"/>
          <a:stretch/>
        </p:blipFill>
        <p:spPr>
          <a:xfrm>
            <a:off x="494526" y="1513202"/>
            <a:ext cx="5175366" cy="3227134"/>
          </a:xfrm>
          <a:prstGeom prst="rect">
            <a:avLst/>
          </a:prstGeom>
          <a:noFill/>
          <a:ln>
            <a:noFill/>
          </a:ln>
        </p:spPr>
      </p:pic>
      <p:sp>
        <p:nvSpPr>
          <p:cNvPr id="697" name="Google Shape;697;p44"/>
          <p:cNvSpPr txBox="1"/>
          <p:nvPr/>
        </p:nvSpPr>
        <p:spPr>
          <a:xfrm>
            <a:off x="4156969" y="1578688"/>
            <a:ext cx="2380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 0.9428</a:t>
            </a:r>
            <a:endParaRPr/>
          </a:p>
        </p:txBody>
      </p:sp>
      <p:pic>
        <p:nvPicPr>
          <p:cNvPr id="698" name="Google Shape;698;p44"/>
          <p:cNvPicPr preferRelativeResize="0"/>
          <p:nvPr/>
        </p:nvPicPr>
        <p:blipFill rotWithShape="1">
          <a:blip r:embed="rId4">
            <a:alphaModFix/>
          </a:blip>
          <a:srcRect b="0" l="0" r="0" t="0"/>
          <a:stretch/>
        </p:blipFill>
        <p:spPr>
          <a:xfrm>
            <a:off x="6301036" y="1417630"/>
            <a:ext cx="5328635" cy="3322706"/>
          </a:xfrm>
          <a:prstGeom prst="rect">
            <a:avLst/>
          </a:prstGeom>
          <a:noFill/>
          <a:ln>
            <a:noFill/>
          </a:ln>
        </p:spPr>
      </p:pic>
      <p:sp>
        <p:nvSpPr>
          <p:cNvPr id="699" name="Google Shape;699;p44"/>
          <p:cNvSpPr txBox="1"/>
          <p:nvPr/>
        </p:nvSpPr>
        <p:spPr>
          <a:xfrm>
            <a:off x="9963718" y="1513202"/>
            <a:ext cx="22970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 0.4274</a:t>
            </a:r>
            <a:endParaRPr/>
          </a:p>
        </p:txBody>
      </p:sp>
      <p:sp>
        <p:nvSpPr>
          <p:cNvPr id="700" name="Google Shape;700;p44"/>
          <p:cNvSpPr txBox="1"/>
          <p:nvPr/>
        </p:nvSpPr>
        <p:spPr>
          <a:xfrm>
            <a:off x="8046720" y="4816535"/>
            <a:ext cx="2771733" cy="361075"/>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100000"/>
              </a:lnSpc>
              <a:spcBef>
                <a:spcPts val="0"/>
              </a:spcBef>
              <a:spcAft>
                <a:spcPts val="0"/>
              </a:spcAft>
              <a:buClr>
                <a:schemeClr val="dk1"/>
              </a:buClr>
              <a:buSzPct val="100000"/>
              <a:buFont typeface="Arial"/>
              <a:buNone/>
            </a:pPr>
            <a:r>
              <a:rPr lang="es-MX" sz="2000">
                <a:solidFill>
                  <a:schemeClr val="dk1"/>
                </a:solidFill>
                <a:latin typeface="Arial"/>
                <a:ea typeface="Arial"/>
                <a:cs typeface="Arial"/>
                <a:sym typeface="Arial"/>
              </a:rPr>
              <a:t>net_cluster_mean_sr</a:t>
            </a:r>
            <a:endParaRPr sz="20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04" name="Shape 704"/>
        <p:cNvGrpSpPr/>
        <p:nvPr/>
      </p:nvGrpSpPr>
      <p:grpSpPr>
        <a:xfrm>
          <a:off x="0" y="0"/>
          <a:ext cx="0" cy="0"/>
          <a:chOff x="0" y="0"/>
          <a:chExt cx="0" cy="0"/>
        </a:xfrm>
      </p:grpSpPr>
      <p:sp>
        <p:nvSpPr>
          <p:cNvPr id="705" name="Google Shape;705;p45"/>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sz="900">
              <a:solidFill>
                <a:schemeClr val="dk1"/>
              </a:solidFill>
              <a:latin typeface="Arial"/>
              <a:ea typeface="Arial"/>
              <a:cs typeface="Arial"/>
              <a:sym typeface="Arial"/>
            </a:endParaRPr>
          </a:p>
        </p:txBody>
      </p:sp>
      <p:sp>
        <p:nvSpPr>
          <p:cNvPr id="706" name="Google Shape;706;p45"/>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sp>
        <p:nvSpPr>
          <p:cNvPr id="707" name="Google Shape;707;p45"/>
          <p:cNvSpPr txBox="1"/>
          <p:nvPr/>
        </p:nvSpPr>
        <p:spPr>
          <a:xfrm>
            <a:off x="1772465" y="4785277"/>
            <a:ext cx="1885136" cy="452515"/>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efficiency local</a:t>
            </a:r>
            <a:endParaRPr/>
          </a:p>
        </p:txBody>
      </p:sp>
      <p:pic>
        <p:nvPicPr>
          <p:cNvPr id="708" name="Google Shape;708;p45"/>
          <p:cNvPicPr preferRelativeResize="0"/>
          <p:nvPr/>
        </p:nvPicPr>
        <p:blipFill rotWithShape="1">
          <a:blip r:embed="rId3">
            <a:alphaModFix/>
          </a:blip>
          <a:srcRect b="0" l="0" r="0" t="0"/>
          <a:stretch/>
        </p:blipFill>
        <p:spPr>
          <a:xfrm>
            <a:off x="468619" y="1570921"/>
            <a:ext cx="5154874" cy="3214356"/>
          </a:xfrm>
          <a:prstGeom prst="rect">
            <a:avLst/>
          </a:prstGeom>
          <a:noFill/>
          <a:ln>
            <a:noFill/>
          </a:ln>
        </p:spPr>
      </p:pic>
      <p:sp>
        <p:nvSpPr>
          <p:cNvPr id="709" name="Google Shape;709;p45"/>
          <p:cNvSpPr txBox="1"/>
          <p:nvPr/>
        </p:nvSpPr>
        <p:spPr>
          <a:xfrm>
            <a:off x="3884778" y="1570921"/>
            <a:ext cx="20041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 0.5879</a:t>
            </a:r>
            <a:endParaRPr/>
          </a:p>
        </p:txBody>
      </p:sp>
      <p:sp>
        <p:nvSpPr>
          <p:cNvPr id="710" name="Google Shape;710;p45"/>
          <p:cNvSpPr txBox="1"/>
          <p:nvPr/>
        </p:nvSpPr>
        <p:spPr>
          <a:xfrm>
            <a:off x="8082607" y="4785277"/>
            <a:ext cx="1975794" cy="452516"/>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Betweennness</a:t>
            </a:r>
            <a:endParaRPr sz="2000">
              <a:solidFill>
                <a:schemeClr val="dk1"/>
              </a:solidFill>
              <a:latin typeface="Arial"/>
              <a:ea typeface="Arial"/>
              <a:cs typeface="Arial"/>
              <a:sym typeface="Arial"/>
            </a:endParaRPr>
          </a:p>
        </p:txBody>
      </p:sp>
      <p:pic>
        <p:nvPicPr>
          <p:cNvPr id="711" name="Google Shape;711;p45"/>
          <p:cNvPicPr preferRelativeResize="0"/>
          <p:nvPr/>
        </p:nvPicPr>
        <p:blipFill rotWithShape="1">
          <a:blip r:embed="rId4">
            <a:alphaModFix/>
          </a:blip>
          <a:srcRect b="0" l="0" r="0" t="0"/>
          <a:stretch/>
        </p:blipFill>
        <p:spPr>
          <a:xfrm>
            <a:off x="6253119" y="1570921"/>
            <a:ext cx="5216302" cy="3252660"/>
          </a:xfrm>
          <a:prstGeom prst="rect">
            <a:avLst/>
          </a:prstGeom>
          <a:noFill/>
          <a:ln>
            <a:noFill/>
          </a:ln>
        </p:spPr>
      </p:pic>
      <p:sp>
        <p:nvSpPr>
          <p:cNvPr id="712" name="Google Shape;712;p45"/>
          <p:cNvSpPr txBox="1"/>
          <p:nvPr/>
        </p:nvSpPr>
        <p:spPr>
          <a:xfrm>
            <a:off x="9864653" y="1570921"/>
            <a:ext cx="19866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 0.9519</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6" name="Shape 716"/>
        <p:cNvGrpSpPr/>
        <p:nvPr/>
      </p:nvGrpSpPr>
      <p:grpSpPr>
        <a:xfrm>
          <a:off x="0" y="0"/>
          <a:ext cx="0" cy="0"/>
          <a:chOff x="0" y="0"/>
          <a:chExt cx="0" cy="0"/>
        </a:xfrm>
      </p:grpSpPr>
      <p:sp>
        <p:nvSpPr>
          <p:cNvPr id="717" name="Google Shape;717;p46"/>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46"/>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
        <p:nvSpPr>
          <p:cNvPr id="719" name="Google Shape;719;p46"/>
          <p:cNvSpPr txBox="1"/>
          <p:nvPr/>
        </p:nvSpPr>
        <p:spPr>
          <a:xfrm>
            <a:off x="2705933" y="4812470"/>
            <a:ext cx="1546641" cy="485824"/>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Clustering</a:t>
            </a:r>
            <a:endParaRPr/>
          </a:p>
        </p:txBody>
      </p:sp>
      <p:pic>
        <p:nvPicPr>
          <p:cNvPr id="720" name="Google Shape;720;p46"/>
          <p:cNvPicPr preferRelativeResize="0"/>
          <p:nvPr/>
        </p:nvPicPr>
        <p:blipFill rotWithShape="1">
          <a:blip r:embed="rId3">
            <a:alphaModFix/>
          </a:blip>
          <a:srcRect b="0" l="0" r="0" t="0"/>
          <a:stretch/>
        </p:blipFill>
        <p:spPr>
          <a:xfrm>
            <a:off x="902374" y="1598808"/>
            <a:ext cx="5153761" cy="3213662"/>
          </a:xfrm>
          <a:prstGeom prst="rect">
            <a:avLst/>
          </a:prstGeom>
          <a:noFill/>
          <a:ln>
            <a:noFill/>
          </a:ln>
        </p:spPr>
      </p:pic>
      <p:sp>
        <p:nvSpPr>
          <p:cNvPr id="721" name="Google Shape;721;p46"/>
          <p:cNvSpPr txBox="1"/>
          <p:nvPr/>
        </p:nvSpPr>
        <p:spPr>
          <a:xfrm>
            <a:off x="4415629" y="1610099"/>
            <a:ext cx="25428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 0.7354</a:t>
            </a:r>
            <a:endParaRPr/>
          </a:p>
        </p:txBody>
      </p:sp>
      <p:pic>
        <p:nvPicPr>
          <p:cNvPr id="722" name="Google Shape;722;p46"/>
          <p:cNvPicPr preferRelativeResize="0"/>
          <p:nvPr/>
        </p:nvPicPr>
        <p:blipFill rotWithShape="1">
          <a:blip r:embed="rId4">
            <a:alphaModFix/>
          </a:blip>
          <a:srcRect b="0" l="0" r="0" t="0"/>
          <a:stretch/>
        </p:blipFill>
        <p:spPr>
          <a:xfrm>
            <a:off x="6787073" y="1788497"/>
            <a:ext cx="4202518" cy="2941763"/>
          </a:xfrm>
          <a:prstGeom prst="rect">
            <a:avLst/>
          </a:prstGeom>
          <a:noFill/>
          <a:ln>
            <a:noFill/>
          </a:ln>
        </p:spPr>
      </p:pic>
      <p:sp>
        <p:nvSpPr>
          <p:cNvPr id="723" name="Google Shape;723;p46"/>
          <p:cNvSpPr txBox="1"/>
          <p:nvPr/>
        </p:nvSpPr>
        <p:spPr>
          <a:xfrm>
            <a:off x="9727300" y="1610099"/>
            <a:ext cx="19023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 0.5119</a:t>
            </a:r>
            <a:endParaRPr/>
          </a:p>
        </p:txBody>
      </p:sp>
      <p:sp>
        <p:nvSpPr>
          <p:cNvPr id="724" name="Google Shape;724;p46"/>
          <p:cNvSpPr txBox="1"/>
          <p:nvPr/>
        </p:nvSpPr>
        <p:spPr>
          <a:xfrm>
            <a:off x="8251308" y="4730260"/>
            <a:ext cx="1998336" cy="47636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Clustering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8" name="Shape 728"/>
        <p:cNvGrpSpPr/>
        <p:nvPr/>
      </p:nvGrpSpPr>
      <p:grpSpPr>
        <a:xfrm>
          <a:off x="0" y="0"/>
          <a:ext cx="0" cy="0"/>
          <a:chOff x="0" y="0"/>
          <a:chExt cx="0" cy="0"/>
        </a:xfrm>
      </p:grpSpPr>
      <p:sp>
        <p:nvSpPr>
          <p:cNvPr id="729" name="Google Shape;729;p47"/>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47"/>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id="731" name="Google Shape;731;p47"/>
          <p:cNvPicPr preferRelativeResize="0"/>
          <p:nvPr/>
        </p:nvPicPr>
        <p:blipFill rotWithShape="1">
          <a:blip r:embed="rId3">
            <a:alphaModFix/>
          </a:blip>
          <a:srcRect b="0" l="0" r="0" t="0"/>
          <a:stretch/>
        </p:blipFill>
        <p:spPr>
          <a:xfrm>
            <a:off x="7415277" y="807255"/>
            <a:ext cx="4418471" cy="3092930"/>
          </a:xfrm>
          <a:prstGeom prst="rect">
            <a:avLst/>
          </a:prstGeom>
          <a:noFill/>
          <a:ln>
            <a:noFill/>
          </a:ln>
        </p:spPr>
      </p:pic>
      <p:sp>
        <p:nvSpPr>
          <p:cNvPr id="732" name="Google Shape;732;p47"/>
          <p:cNvSpPr txBox="1"/>
          <p:nvPr/>
        </p:nvSpPr>
        <p:spPr>
          <a:xfrm>
            <a:off x="9861015" y="465709"/>
            <a:ext cx="19727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 0.9435</a:t>
            </a:r>
            <a:endParaRPr/>
          </a:p>
        </p:txBody>
      </p:sp>
      <p:pic>
        <p:nvPicPr>
          <p:cNvPr id="733" name="Google Shape;733;p47"/>
          <p:cNvPicPr preferRelativeResize="0"/>
          <p:nvPr/>
        </p:nvPicPr>
        <p:blipFill rotWithShape="1">
          <a:blip r:embed="rId4">
            <a:alphaModFix/>
          </a:blip>
          <a:srcRect b="0" l="0" r="0" t="0"/>
          <a:stretch/>
        </p:blipFill>
        <p:spPr>
          <a:xfrm>
            <a:off x="3604947" y="563415"/>
            <a:ext cx="3810330" cy="3810330"/>
          </a:xfrm>
          <a:prstGeom prst="rect">
            <a:avLst/>
          </a:prstGeom>
          <a:noFill/>
          <a:ln>
            <a:noFill/>
          </a:ln>
        </p:spPr>
      </p:pic>
      <p:sp>
        <p:nvSpPr>
          <p:cNvPr id="734" name="Google Shape;734;p47"/>
          <p:cNvSpPr txBox="1"/>
          <p:nvPr/>
        </p:nvSpPr>
        <p:spPr>
          <a:xfrm>
            <a:off x="5124988" y="483202"/>
            <a:ext cx="19338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 p-value = 0.5096</a:t>
            </a:r>
            <a:endParaRPr/>
          </a:p>
        </p:txBody>
      </p:sp>
      <p:sp>
        <p:nvSpPr>
          <p:cNvPr id="735" name="Google Shape;735;p47"/>
          <p:cNvSpPr txBox="1"/>
          <p:nvPr/>
        </p:nvSpPr>
        <p:spPr>
          <a:xfrm>
            <a:off x="7507618" y="350036"/>
            <a:ext cx="2261056" cy="533795"/>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Betweennness</a:t>
            </a:r>
            <a:endParaRPr sz="2000">
              <a:solidFill>
                <a:schemeClr val="dk1"/>
              </a:solidFill>
              <a:latin typeface="Arial"/>
              <a:ea typeface="Arial"/>
              <a:cs typeface="Arial"/>
              <a:sym typeface="Arial"/>
            </a:endParaRPr>
          </a:p>
        </p:txBody>
      </p:sp>
      <p:pic>
        <p:nvPicPr>
          <p:cNvPr id="736" name="Google Shape;736;p47"/>
          <p:cNvPicPr preferRelativeResize="0"/>
          <p:nvPr/>
        </p:nvPicPr>
        <p:blipFill rotWithShape="1">
          <a:blip r:embed="rId5">
            <a:alphaModFix/>
          </a:blip>
          <a:srcRect b="6183" l="0" r="1" t="5827"/>
          <a:stretch/>
        </p:blipFill>
        <p:spPr>
          <a:xfrm>
            <a:off x="7592570" y="3974791"/>
            <a:ext cx="4241178" cy="2612268"/>
          </a:xfrm>
          <a:prstGeom prst="rect">
            <a:avLst/>
          </a:prstGeom>
          <a:noFill/>
          <a:ln>
            <a:noFill/>
          </a:ln>
        </p:spPr>
      </p:pic>
      <p:sp>
        <p:nvSpPr>
          <p:cNvPr id="737" name="Google Shape;737;p47"/>
          <p:cNvSpPr txBox="1"/>
          <p:nvPr/>
        </p:nvSpPr>
        <p:spPr>
          <a:xfrm>
            <a:off x="10320867" y="4241731"/>
            <a:ext cx="1871133"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 0.6706</a:t>
            </a:r>
            <a:endParaRPr/>
          </a:p>
          <a:p>
            <a:pPr indent="0" lvl="0" marL="0" marR="0" rtl="0" algn="l">
              <a:spcBef>
                <a:spcPts val="0"/>
              </a:spcBef>
              <a:spcAft>
                <a:spcPts val="0"/>
              </a:spcAft>
              <a:buNone/>
            </a:pPr>
            <a:r>
              <a:rPr lang="es-MX" sz="800">
                <a:solidFill>
                  <a:schemeClr val="dk1"/>
                </a:solidFill>
                <a:latin typeface="Arial"/>
                <a:ea typeface="Arial"/>
                <a:cs typeface="Arial"/>
                <a:sym typeface="Arial"/>
              </a:rPr>
              <a:t>*not exact (cant compute with ties)</a:t>
            </a:r>
            <a:endParaRPr/>
          </a:p>
        </p:txBody>
      </p:sp>
      <p:sp>
        <p:nvSpPr>
          <p:cNvPr id="738" name="Google Shape;738;p47"/>
          <p:cNvSpPr txBox="1"/>
          <p:nvPr/>
        </p:nvSpPr>
        <p:spPr>
          <a:xfrm>
            <a:off x="7829379" y="3802474"/>
            <a:ext cx="1183474" cy="344633"/>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100000"/>
              </a:lnSpc>
              <a:spcBef>
                <a:spcPts val="0"/>
              </a:spcBef>
              <a:spcAft>
                <a:spcPts val="0"/>
              </a:spcAft>
              <a:buClr>
                <a:schemeClr val="dk1"/>
              </a:buClr>
              <a:buSzPct val="100000"/>
              <a:buFont typeface="Arial"/>
              <a:buNone/>
            </a:pPr>
            <a:r>
              <a:rPr lang="es-MX" sz="2000">
                <a:solidFill>
                  <a:schemeClr val="dk1"/>
                </a:solidFill>
                <a:latin typeface="Arial"/>
                <a:ea typeface="Arial"/>
                <a:cs typeface="Arial"/>
                <a:sym typeface="Arial"/>
              </a:rPr>
              <a:t>Degrees</a:t>
            </a:r>
            <a:endParaRPr/>
          </a:p>
        </p:txBody>
      </p:sp>
      <p:pic>
        <p:nvPicPr>
          <p:cNvPr id="739" name="Google Shape;739;p47"/>
          <p:cNvPicPr preferRelativeResize="0"/>
          <p:nvPr/>
        </p:nvPicPr>
        <p:blipFill rotWithShape="1">
          <a:blip r:embed="rId6">
            <a:alphaModFix/>
          </a:blip>
          <a:srcRect b="0" l="0" r="0" t="0"/>
          <a:stretch/>
        </p:blipFill>
        <p:spPr>
          <a:xfrm>
            <a:off x="548088" y="4044941"/>
            <a:ext cx="3006440" cy="2104508"/>
          </a:xfrm>
          <a:prstGeom prst="rect">
            <a:avLst/>
          </a:prstGeom>
          <a:noFill/>
          <a:ln>
            <a:noFill/>
          </a:ln>
        </p:spPr>
      </p:pic>
      <p:sp>
        <p:nvSpPr>
          <p:cNvPr id="740" name="Google Shape;740;p47"/>
          <p:cNvSpPr txBox="1"/>
          <p:nvPr/>
        </p:nvSpPr>
        <p:spPr>
          <a:xfrm>
            <a:off x="2175902" y="5984593"/>
            <a:ext cx="18474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 0.5757</a:t>
            </a:r>
            <a:endParaRPr/>
          </a:p>
        </p:txBody>
      </p:sp>
      <p:sp>
        <p:nvSpPr>
          <p:cNvPr id="741" name="Google Shape;741;p47"/>
          <p:cNvSpPr txBox="1"/>
          <p:nvPr/>
        </p:nvSpPr>
        <p:spPr>
          <a:xfrm>
            <a:off x="706953" y="3840465"/>
            <a:ext cx="2688709" cy="492444"/>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net_cluster_mean_sr</a:t>
            </a:r>
            <a:endParaRPr sz="2000">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5" name="Shape 745"/>
        <p:cNvGrpSpPr/>
        <p:nvPr/>
      </p:nvGrpSpPr>
      <p:grpSpPr>
        <a:xfrm>
          <a:off x="0" y="0"/>
          <a:ext cx="0" cy="0"/>
          <a:chOff x="0" y="0"/>
          <a:chExt cx="0" cy="0"/>
        </a:xfrm>
      </p:grpSpPr>
      <p:sp>
        <p:nvSpPr>
          <p:cNvPr id="746" name="Google Shape;746;p48"/>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48"/>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id="748" name="Google Shape;748;p48"/>
          <p:cNvPicPr preferRelativeResize="0"/>
          <p:nvPr/>
        </p:nvPicPr>
        <p:blipFill rotWithShape="1">
          <a:blip r:embed="rId3">
            <a:alphaModFix/>
          </a:blip>
          <a:srcRect b="0" l="0" r="0" t="0"/>
          <a:stretch/>
        </p:blipFill>
        <p:spPr>
          <a:xfrm>
            <a:off x="7208391" y="654855"/>
            <a:ext cx="3894328" cy="2726030"/>
          </a:xfrm>
          <a:prstGeom prst="rect">
            <a:avLst/>
          </a:prstGeom>
          <a:noFill/>
          <a:ln>
            <a:noFill/>
          </a:ln>
        </p:spPr>
      </p:pic>
      <p:sp>
        <p:nvSpPr>
          <p:cNvPr id="749" name="Google Shape;749;p48"/>
          <p:cNvSpPr txBox="1"/>
          <p:nvPr/>
        </p:nvSpPr>
        <p:spPr>
          <a:xfrm>
            <a:off x="7816511" y="548755"/>
            <a:ext cx="1849649" cy="294960"/>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100000"/>
              </a:lnSpc>
              <a:spcBef>
                <a:spcPts val="0"/>
              </a:spcBef>
              <a:spcAft>
                <a:spcPts val="0"/>
              </a:spcAft>
              <a:buClr>
                <a:schemeClr val="dk1"/>
              </a:buClr>
              <a:buSzPct val="100000"/>
              <a:buFont typeface="Arial"/>
              <a:buNone/>
            </a:pPr>
            <a:r>
              <a:rPr lang="es-MX" sz="2000">
                <a:solidFill>
                  <a:schemeClr val="dk1"/>
                </a:solidFill>
                <a:latin typeface="Arial"/>
                <a:ea typeface="Arial"/>
                <a:cs typeface="Arial"/>
                <a:sym typeface="Arial"/>
              </a:rPr>
              <a:t>efficiency global</a:t>
            </a:r>
            <a:endParaRPr/>
          </a:p>
        </p:txBody>
      </p:sp>
      <p:sp>
        <p:nvSpPr>
          <p:cNvPr id="750" name="Google Shape;750;p48"/>
          <p:cNvSpPr txBox="1"/>
          <p:nvPr/>
        </p:nvSpPr>
        <p:spPr>
          <a:xfrm>
            <a:off x="9666160" y="654848"/>
            <a:ext cx="1981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 p-value = 0.3602</a:t>
            </a:r>
            <a:endParaRPr/>
          </a:p>
        </p:txBody>
      </p:sp>
      <p:pic>
        <p:nvPicPr>
          <p:cNvPr id="751" name="Google Shape;751;p48"/>
          <p:cNvPicPr preferRelativeResize="0"/>
          <p:nvPr/>
        </p:nvPicPr>
        <p:blipFill rotWithShape="1">
          <a:blip r:embed="rId4">
            <a:alphaModFix/>
          </a:blip>
          <a:srcRect b="0" l="0" r="0" t="0"/>
          <a:stretch/>
        </p:blipFill>
        <p:spPr>
          <a:xfrm>
            <a:off x="484633" y="924806"/>
            <a:ext cx="3894328" cy="2726030"/>
          </a:xfrm>
          <a:prstGeom prst="rect">
            <a:avLst/>
          </a:prstGeom>
          <a:noFill/>
          <a:ln>
            <a:noFill/>
          </a:ln>
        </p:spPr>
      </p:pic>
      <p:sp>
        <p:nvSpPr>
          <p:cNvPr id="752" name="Google Shape;752;p48"/>
          <p:cNvSpPr txBox="1"/>
          <p:nvPr/>
        </p:nvSpPr>
        <p:spPr>
          <a:xfrm>
            <a:off x="3476686" y="841436"/>
            <a:ext cx="1947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 p-value = 0.4859</a:t>
            </a:r>
            <a:endParaRPr/>
          </a:p>
        </p:txBody>
      </p:sp>
      <p:sp>
        <p:nvSpPr>
          <p:cNvPr id="753" name="Google Shape;753;p48"/>
          <p:cNvSpPr txBox="1"/>
          <p:nvPr/>
        </p:nvSpPr>
        <p:spPr>
          <a:xfrm>
            <a:off x="640118" y="654848"/>
            <a:ext cx="1648880" cy="260292"/>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100000"/>
              </a:lnSpc>
              <a:spcBef>
                <a:spcPts val="0"/>
              </a:spcBef>
              <a:spcAft>
                <a:spcPts val="0"/>
              </a:spcAft>
              <a:buClr>
                <a:schemeClr val="dk1"/>
              </a:buClr>
              <a:buSzPct val="100000"/>
              <a:buFont typeface="Arial"/>
              <a:buNone/>
            </a:pPr>
            <a:r>
              <a:rPr lang="es-MX" sz="2000">
                <a:solidFill>
                  <a:schemeClr val="dk1"/>
                </a:solidFill>
                <a:latin typeface="Arial"/>
                <a:ea typeface="Arial"/>
                <a:cs typeface="Arial"/>
                <a:sym typeface="Arial"/>
              </a:rPr>
              <a:t>efficiency local</a:t>
            </a:r>
            <a:endParaRPr/>
          </a:p>
        </p:txBody>
      </p:sp>
      <p:pic>
        <p:nvPicPr>
          <p:cNvPr id="754" name="Google Shape;754;p48"/>
          <p:cNvPicPr preferRelativeResize="0"/>
          <p:nvPr/>
        </p:nvPicPr>
        <p:blipFill rotWithShape="1">
          <a:blip r:embed="rId5">
            <a:alphaModFix/>
          </a:blip>
          <a:srcRect b="0" l="0" r="0" t="0"/>
          <a:stretch/>
        </p:blipFill>
        <p:spPr>
          <a:xfrm>
            <a:off x="7014963" y="3680338"/>
            <a:ext cx="3757039" cy="2629928"/>
          </a:xfrm>
          <a:prstGeom prst="rect">
            <a:avLst/>
          </a:prstGeom>
          <a:noFill/>
          <a:ln>
            <a:noFill/>
          </a:ln>
        </p:spPr>
      </p:pic>
      <p:sp>
        <p:nvSpPr>
          <p:cNvPr id="755" name="Google Shape;755;p48"/>
          <p:cNvSpPr txBox="1"/>
          <p:nvPr/>
        </p:nvSpPr>
        <p:spPr>
          <a:xfrm>
            <a:off x="9733138" y="3842688"/>
            <a:ext cx="18185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 0.552</a:t>
            </a:r>
            <a:endParaRPr/>
          </a:p>
        </p:txBody>
      </p:sp>
      <p:sp>
        <p:nvSpPr>
          <p:cNvPr id="756" name="Google Shape;756;p48"/>
          <p:cNvSpPr txBox="1"/>
          <p:nvPr/>
        </p:nvSpPr>
        <p:spPr>
          <a:xfrm>
            <a:off x="7315755" y="3412771"/>
            <a:ext cx="1651456" cy="513475"/>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net_trans_sr</a:t>
            </a:r>
            <a:endParaRPr sz="2000">
              <a:solidFill>
                <a:schemeClr val="dk1"/>
              </a:solidFill>
              <a:latin typeface="Arial"/>
              <a:ea typeface="Arial"/>
              <a:cs typeface="Arial"/>
              <a:sym typeface="Arial"/>
            </a:endParaRPr>
          </a:p>
        </p:txBody>
      </p:sp>
      <p:pic>
        <p:nvPicPr>
          <p:cNvPr id="757" name="Google Shape;757;p48"/>
          <p:cNvPicPr preferRelativeResize="0"/>
          <p:nvPr/>
        </p:nvPicPr>
        <p:blipFill rotWithShape="1">
          <a:blip r:embed="rId6">
            <a:alphaModFix/>
          </a:blip>
          <a:srcRect b="0" l="0" r="0" t="0"/>
          <a:stretch/>
        </p:blipFill>
        <p:spPr>
          <a:xfrm>
            <a:off x="780758" y="3561308"/>
            <a:ext cx="3302077" cy="2947308"/>
          </a:xfrm>
          <a:prstGeom prst="rect">
            <a:avLst/>
          </a:prstGeom>
          <a:noFill/>
          <a:ln>
            <a:noFill/>
          </a:ln>
        </p:spPr>
      </p:pic>
      <p:sp>
        <p:nvSpPr>
          <p:cNvPr id="758" name="Google Shape;758;p48"/>
          <p:cNvSpPr txBox="1"/>
          <p:nvPr/>
        </p:nvSpPr>
        <p:spPr>
          <a:xfrm>
            <a:off x="3576087" y="3821208"/>
            <a:ext cx="19348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Arial"/>
                <a:ea typeface="Arial"/>
                <a:cs typeface="Arial"/>
                <a:sym typeface="Arial"/>
              </a:rPr>
              <a:t>p-value = 0.4331</a:t>
            </a:r>
            <a:endParaRPr/>
          </a:p>
        </p:txBody>
      </p:sp>
      <p:sp>
        <p:nvSpPr>
          <p:cNvPr id="759" name="Google Shape;759;p48"/>
          <p:cNvSpPr txBox="1"/>
          <p:nvPr/>
        </p:nvSpPr>
        <p:spPr>
          <a:xfrm>
            <a:off x="1119201" y="3623064"/>
            <a:ext cx="1648880" cy="260292"/>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100000"/>
              </a:lnSpc>
              <a:spcBef>
                <a:spcPts val="0"/>
              </a:spcBef>
              <a:spcAft>
                <a:spcPts val="0"/>
              </a:spcAft>
              <a:buClr>
                <a:schemeClr val="dk1"/>
              </a:buClr>
              <a:buSzPct val="100000"/>
              <a:buFont typeface="Arial"/>
              <a:buNone/>
            </a:pPr>
            <a:r>
              <a:rPr lang="es-MX" sz="2000">
                <a:solidFill>
                  <a:schemeClr val="dk1"/>
                </a:solidFill>
                <a:latin typeface="Arial"/>
                <a:ea typeface="Arial"/>
                <a:cs typeface="Arial"/>
                <a:sym typeface="Arial"/>
              </a:rPr>
              <a:t>strength</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9"/>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s-MX"/>
              <a:t>‹#›</a:t>
            </a:fld>
            <a:endParaRPr/>
          </a:p>
        </p:txBody>
      </p:sp>
      <p:sp>
        <p:nvSpPr>
          <p:cNvPr id="766" name="Google Shape;766;p49"/>
          <p:cNvSpPr txBox="1"/>
          <p:nvPr>
            <p:ph idx="1" type="body"/>
          </p:nvPr>
        </p:nvSpPr>
        <p:spPr>
          <a:xfrm>
            <a:off x="8572366" y="1382790"/>
            <a:ext cx="2417225" cy="400088"/>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00000"/>
              </a:lnSpc>
              <a:spcBef>
                <a:spcPts val="0"/>
              </a:spcBef>
              <a:spcAft>
                <a:spcPts val="0"/>
              </a:spcAft>
              <a:buClr>
                <a:schemeClr val="dk1"/>
              </a:buClr>
              <a:buSzPct val="100000"/>
              <a:buNone/>
            </a:pPr>
            <a:r>
              <a:rPr lang="es-MX" sz="2000"/>
              <a:t>Inspired by (Sinha et. al, 2020)</a:t>
            </a:r>
            <a:endParaRPr/>
          </a:p>
        </p:txBody>
      </p:sp>
      <p:sp>
        <p:nvSpPr>
          <p:cNvPr id="767" name="Google Shape;767;p49"/>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MX"/>
              <a:t>Introduction</a:t>
            </a:r>
            <a:endParaRPr/>
          </a:p>
        </p:txBody>
      </p:sp>
      <p:sp>
        <p:nvSpPr>
          <p:cNvPr id="768" name="Google Shape;768;p49"/>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Analysis pipeline</a:t>
            </a:r>
            <a:endParaRPr/>
          </a:p>
        </p:txBody>
      </p:sp>
      <p:pic>
        <p:nvPicPr>
          <p:cNvPr id="769" name="Google Shape;769;p49"/>
          <p:cNvPicPr preferRelativeResize="0"/>
          <p:nvPr/>
        </p:nvPicPr>
        <p:blipFill rotWithShape="1">
          <a:blip r:embed="rId3">
            <a:alphaModFix/>
          </a:blip>
          <a:srcRect b="0" l="0" r="0" t="0"/>
          <a:stretch/>
        </p:blipFill>
        <p:spPr>
          <a:xfrm>
            <a:off x="1" y="1656654"/>
            <a:ext cx="12191998" cy="45694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0"/>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50"/>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
        <p:nvSpPr>
          <p:cNvPr id="776" name="Google Shape;776;p50"/>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Future work</a:t>
            </a:r>
            <a:endParaRPr sz="6600">
              <a:solidFill>
                <a:schemeClr val="dk1"/>
              </a:solidFill>
              <a:latin typeface="Arial"/>
              <a:ea typeface="Arial"/>
              <a:cs typeface="Arial"/>
              <a:sym typeface="Arial"/>
            </a:endParaRPr>
          </a:p>
        </p:txBody>
      </p:sp>
      <p:grpSp>
        <p:nvGrpSpPr>
          <p:cNvPr id="777" name="Google Shape;777;p50"/>
          <p:cNvGrpSpPr/>
          <p:nvPr/>
        </p:nvGrpSpPr>
        <p:grpSpPr>
          <a:xfrm>
            <a:off x="2032615" y="2304022"/>
            <a:ext cx="8126769" cy="3176587"/>
            <a:chOff x="615" y="1121039"/>
            <a:chExt cx="8126769" cy="3176587"/>
          </a:xfrm>
        </p:grpSpPr>
        <p:sp>
          <p:nvSpPr>
            <p:cNvPr id="778" name="Google Shape;778;p50"/>
            <p:cNvSpPr/>
            <p:nvPr/>
          </p:nvSpPr>
          <p:spPr>
            <a:xfrm>
              <a:off x="615" y="1121039"/>
              <a:ext cx="2647156" cy="3176587"/>
            </a:xfrm>
            <a:prstGeom prst="roundRect">
              <a:avLst>
                <a:gd fmla="val 5000" name="adj"/>
              </a:avLst>
            </a:prstGeom>
            <a:gradFill>
              <a:gsLst>
                <a:gs pos="0">
                  <a:srgbClr val="C765C8"/>
                </a:gs>
                <a:gs pos="50000">
                  <a:srgbClr val="C545C7"/>
                </a:gs>
                <a:gs pos="100000">
                  <a:srgbClr val="B535B7"/>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0"/>
            <p:cNvSpPr txBox="1"/>
            <p:nvPr/>
          </p:nvSpPr>
          <p:spPr>
            <a:xfrm rot="-5400000">
              <a:off x="-1037070" y="2158725"/>
              <a:ext cx="2604801" cy="529431"/>
            </a:xfrm>
            <a:prstGeom prst="rect">
              <a:avLst/>
            </a:prstGeom>
            <a:noFill/>
            <a:ln>
              <a:noFill/>
            </a:ln>
          </p:spPr>
          <p:txBody>
            <a:bodyPr anchorCtr="0" anchor="t" bIns="0" lIns="0" spcFirstLastPara="1" rIns="115550" wrap="square" tIns="89150">
              <a:noAutofit/>
            </a:bodyPr>
            <a:lstStyle/>
            <a:p>
              <a:pPr indent="0" lvl="0" marL="0" marR="0" rtl="0" algn="r">
                <a:lnSpc>
                  <a:spcPct val="90000"/>
                </a:lnSpc>
                <a:spcBef>
                  <a:spcPts val="0"/>
                </a:spcBef>
                <a:spcAft>
                  <a:spcPts val="0"/>
                </a:spcAft>
                <a:buClr>
                  <a:schemeClr val="lt1"/>
                </a:buClr>
                <a:buSzPts val="2600"/>
                <a:buFont typeface="Arial"/>
                <a:buNone/>
              </a:pPr>
              <a:r>
                <a:rPr lang="es-MX" sz="2600">
                  <a:solidFill>
                    <a:schemeClr val="lt1"/>
                  </a:solidFill>
                  <a:latin typeface="Arial"/>
                  <a:ea typeface="Arial"/>
                  <a:cs typeface="Arial"/>
                  <a:sym typeface="Arial"/>
                </a:rPr>
                <a:t>More subjects</a:t>
              </a:r>
              <a:endParaRPr/>
            </a:p>
          </p:txBody>
        </p:sp>
        <p:sp>
          <p:nvSpPr>
            <p:cNvPr id="780" name="Google Shape;780;p50"/>
            <p:cNvSpPr/>
            <p:nvPr/>
          </p:nvSpPr>
          <p:spPr>
            <a:xfrm>
              <a:off x="530046" y="1121039"/>
              <a:ext cx="1972131" cy="3176587"/>
            </a:xfrm>
            <a:prstGeom prst="rect">
              <a:avLst/>
            </a:prstGeom>
            <a:no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txBox="1"/>
            <p:nvPr/>
          </p:nvSpPr>
          <p:spPr>
            <a:xfrm>
              <a:off x="530046" y="1121039"/>
              <a:ext cx="1972131" cy="3176587"/>
            </a:xfrm>
            <a:prstGeom prst="rect">
              <a:avLst/>
            </a:prstGeom>
            <a:noFill/>
            <a:ln>
              <a:noFill/>
            </a:ln>
          </p:spPr>
          <p:txBody>
            <a:bodyPr anchorCtr="0" anchor="t" bIns="0" lIns="0" spcFirstLastPara="1" rIns="0" wrap="square" tIns="82275">
              <a:noAutofit/>
            </a:bodyPr>
            <a:lstStyle/>
            <a:p>
              <a:pPr indent="0" lvl="0" marL="0" marR="0" rtl="0" algn="l">
                <a:lnSpc>
                  <a:spcPct val="90000"/>
                </a:lnSpc>
                <a:spcBef>
                  <a:spcPts val="0"/>
                </a:spcBef>
                <a:spcAft>
                  <a:spcPts val="0"/>
                </a:spcAft>
                <a:buClr>
                  <a:schemeClr val="lt1"/>
                </a:buClr>
                <a:buSzPts val="2400"/>
                <a:buFont typeface="Arial"/>
                <a:buNone/>
              </a:pPr>
              <a:r>
                <a:rPr lang="es-MX" sz="2400">
                  <a:solidFill>
                    <a:schemeClr val="lt1"/>
                  </a:solidFill>
                  <a:latin typeface="Arial"/>
                  <a:ea typeface="Arial"/>
                  <a:cs typeface="Arial"/>
                  <a:sym typeface="Arial"/>
                </a:rPr>
                <a:t>A bigger sample may reveal significant trends</a:t>
              </a:r>
              <a:endParaRPr/>
            </a:p>
          </p:txBody>
        </p:sp>
        <p:sp>
          <p:nvSpPr>
            <p:cNvPr id="782" name="Google Shape;782;p50"/>
            <p:cNvSpPr/>
            <p:nvPr/>
          </p:nvSpPr>
          <p:spPr>
            <a:xfrm>
              <a:off x="2740421" y="1121039"/>
              <a:ext cx="2647156" cy="3176587"/>
            </a:xfrm>
            <a:prstGeom prst="roundRect">
              <a:avLst>
                <a:gd fmla="val 5000" name="adj"/>
              </a:avLst>
            </a:prstGeom>
            <a:gradFill>
              <a:gsLst>
                <a:gs pos="0">
                  <a:srgbClr val="AD5BC4"/>
                </a:gs>
                <a:gs pos="50000">
                  <a:srgbClr val="A538C1"/>
                </a:gs>
                <a:gs pos="100000">
                  <a:srgbClr val="952CAF"/>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0"/>
            <p:cNvSpPr txBox="1"/>
            <p:nvPr/>
          </p:nvSpPr>
          <p:spPr>
            <a:xfrm rot="-5400000">
              <a:off x="1702736" y="2158725"/>
              <a:ext cx="2604801" cy="529431"/>
            </a:xfrm>
            <a:prstGeom prst="rect">
              <a:avLst/>
            </a:prstGeom>
            <a:noFill/>
            <a:ln>
              <a:noFill/>
            </a:ln>
          </p:spPr>
          <p:txBody>
            <a:bodyPr anchorCtr="0" anchor="t" bIns="0" lIns="0" spcFirstLastPara="1" rIns="115550" wrap="square" tIns="89150">
              <a:noAutofit/>
            </a:bodyPr>
            <a:lstStyle/>
            <a:p>
              <a:pPr indent="0" lvl="0" marL="0" marR="0" rtl="0" algn="r">
                <a:lnSpc>
                  <a:spcPct val="90000"/>
                </a:lnSpc>
                <a:spcBef>
                  <a:spcPts val="0"/>
                </a:spcBef>
                <a:spcAft>
                  <a:spcPts val="0"/>
                </a:spcAft>
                <a:buClr>
                  <a:schemeClr val="lt1"/>
                </a:buClr>
                <a:buSzPts val="2600"/>
                <a:buFont typeface="Arial"/>
                <a:buNone/>
              </a:pPr>
              <a:r>
                <a:rPr lang="es-MX" sz="2600">
                  <a:solidFill>
                    <a:schemeClr val="lt1"/>
                  </a:solidFill>
                  <a:latin typeface="Arial"/>
                  <a:ea typeface="Arial"/>
                  <a:cs typeface="Arial"/>
                  <a:sym typeface="Arial"/>
                </a:rPr>
                <a:t>Use of Post DWI</a:t>
              </a:r>
              <a:endParaRPr/>
            </a:p>
          </p:txBody>
        </p:sp>
        <p:sp>
          <p:nvSpPr>
            <p:cNvPr id="784" name="Google Shape;784;p50"/>
            <p:cNvSpPr/>
            <p:nvPr/>
          </p:nvSpPr>
          <p:spPr>
            <a:xfrm rot="5400000">
              <a:off x="2520299" y="3645011"/>
              <a:ext cx="466715" cy="397073"/>
            </a:xfrm>
            <a:prstGeom prst="flowChartExtract">
              <a:avLst/>
            </a:prstGeom>
            <a:solidFill>
              <a:schemeClr val="lt1"/>
            </a:solidFill>
            <a:ln cap="flat" cmpd="sng" w="9525">
              <a:solidFill>
                <a:srgbClr val="C14CC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0"/>
            <p:cNvSpPr/>
            <p:nvPr/>
          </p:nvSpPr>
          <p:spPr>
            <a:xfrm>
              <a:off x="3269853" y="1121039"/>
              <a:ext cx="1972131" cy="3176587"/>
            </a:xfrm>
            <a:prstGeom prst="rect">
              <a:avLst/>
            </a:prstGeom>
            <a:no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txBox="1"/>
            <p:nvPr/>
          </p:nvSpPr>
          <p:spPr>
            <a:xfrm>
              <a:off x="3269853" y="1121039"/>
              <a:ext cx="1972131" cy="3176587"/>
            </a:xfrm>
            <a:prstGeom prst="rect">
              <a:avLst/>
            </a:prstGeom>
            <a:noFill/>
            <a:ln>
              <a:noFill/>
            </a:ln>
          </p:spPr>
          <p:txBody>
            <a:bodyPr anchorCtr="0" anchor="t" bIns="0" lIns="0" spcFirstLastPara="1" rIns="0" wrap="square" tIns="82275">
              <a:noAutofit/>
            </a:bodyPr>
            <a:lstStyle/>
            <a:p>
              <a:pPr indent="0" lvl="0" marL="0" marR="0" rtl="0" algn="l">
                <a:lnSpc>
                  <a:spcPct val="90000"/>
                </a:lnSpc>
                <a:spcBef>
                  <a:spcPts val="0"/>
                </a:spcBef>
                <a:spcAft>
                  <a:spcPts val="0"/>
                </a:spcAft>
                <a:buClr>
                  <a:schemeClr val="lt1"/>
                </a:buClr>
                <a:buSzPts val="2400"/>
                <a:buFont typeface="Arial"/>
                <a:buNone/>
              </a:pPr>
              <a:r>
                <a:rPr lang="es-MX" sz="2400">
                  <a:solidFill>
                    <a:schemeClr val="lt1"/>
                  </a:solidFill>
                  <a:latin typeface="Arial"/>
                  <a:ea typeface="Arial"/>
                  <a:cs typeface="Arial"/>
                  <a:sym typeface="Arial"/>
                </a:rPr>
                <a:t>Process the DWI of postop instead of spared networks</a:t>
              </a:r>
              <a:endParaRPr/>
            </a:p>
          </p:txBody>
        </p:sp>
        <p:sp>
          <p:nvSpPr>
            <p:cNvPr id="787" name="Google Shape;787;p50"/>
            <p:cNvSpPr/>
            <p:nvPr/>
          </p:nvSpPr>
          <p:spPr>
            <a:xfrm>
              <a:off x="5480228" y="1121039"/>
              <a:ext cx="2647156" cy="3176587"/>
            </a:xfrm>
            <a:prstGeom prst="roundRect">
              <a:avLst>
                <a:gd fmla="val 5000" name="adj"/>
              </a:avLst>
            </a:prstGeom>
            <a:gradFill>
              <a:gsLst>
                <a:gs pos="0">
                  <a:srgbClr val="8C58B8"/>
                </a:gs>
                <a:gs pos="50000">
                  <a:srgbClr val="7D34B3"/>
                </a:gs>
                <a:gs pos="100000">
                  <a:srgbClr val="6F29A3"/>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0"/>
            <p:cNvSpPr txBox="1"/>
            <p:nvPr/>
          </p:nvSpPr>
          <p:spPr>
            <a:xfrm rot="-5400000">
              <a:off x="4442543" y="2158725"/>
              <a:ext cx="2604801" cy="529431"/>
            </a:xfrm>
            <a:prstGeom prst="rect">
              <a:avLst/>
            </a:prstGeom>
            <a:noFill/>
            <a:ln>
              <a:noFill/>
            </a:ln>
          </p:spPr>
          <p:txBody>
            <a:bodyPr anchorCtr="0" anchor="t" bIns="0" lIns="0" spcFirstLastPara="1" rIns="115550" wrap="square" tIns="89150">
              <a:noAutofit/>
            </a:bodyPr>
            <a:lstStyle/>
            <a:p>
              <a:pPr indent="0" lvl="0" marL="0" marR="0" rtl="0" algn="r">
                <a:lnSpc>
                  <a:spcPct val="90000"/>
                </a:lnSpc>
                <a:spcBef>
                  <a:spcPts val="0"/>
                </a:spcBef>
                <a:spcAft>
                  <a:spcPts val="0"/>
                </a:spcAft>
                <a:buClr>
                  <a:schemeClr val="lt1"/>
                </a:buClr>
                <a:buSzPts val="2600"/>
                <a:buFont typeface="Arial"/>
                <a:buNone/>
              </a:pPr>
              <a:r>
                <a:rPr lang="es-MX" sz="2600">
                  <a:solidFill>
                    <a:schemeClr val="lt1"/>
                  </a:solidFill>
                  <a:latin typeface="Arial"/>
                  <a:ea typeface="Arial"/>
                  <a:cs typeface="Arial"/>
                  <a:sym typeface="Arial"/>
                </a:rPr>
                <a:t>Better DWI data</a:t>
              </a:r>
              <a:endParaRPr/>
            </a:p>
          </p:txBody>
        </p:sp>
        <p:sp>
          <p:nvSpPr>
            <p:cNvPr id="789" name="Google Shape;789;p50"/>
            <p:cNvSpPr/>
            <p:nvPr/>
          </p:nvSpPr>
          <p:spPr>
            <a:xfrm rot="5400000">
              <a:off x="5260106" y="3645011"/>
              <a:ext cx="466715" cy="397073"/>
            </a:xfrm>
            <a:prstGeom prst="flowChartExtract">
              <a:avLst/>
            </a:prstGeom>
            <a:solidFill>
              <a:schemeClr val="lt1"/>
            </a:solidFill>
            <a:ln cap="flat" cmpd="sng" w="9525">
              <a:solidFill>
                <a:srgbClr val="7E3BA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a:off x="6009659" y="1121039"/>
              <a:ext cx="1972131" cy="3176587"/>
            </a:xfrm>
            <a:prstGeom prst="rect">
              <a:avLst/>
            </a:prstGeom>
            <a:no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txBox="1"/>
            <p:nvPr/>
          </p:nvSpPr>
          <p:spPr>
            <a:xfrm>
              <a:off x="6009659" y="1121039"/>
              <a:ext cx="1972131" cy="3176587"/>
            </a:xfrm>
            <a:prstGeom prst="rect">
              <a:avLst/>
            </a:prstGeom>
            <a:noFill/>
            <a:ln>
              <a:noFill/>
            </a:ln>
          </p:spPr>
          <p:txBody>
            <a:bodyPr anchorCtr="0" anchor="t" bIns="0" lIns="0" spcFirstLastPara="1" rIns="0" wrap="square" tIns="82275">
              <a:noAutofit/>
            </a:bodyPr>
            <a:lstStyle/>
            <a:p>
              <a:pPr indent="0" lvl="0" marL="0" marR="0" rtl="0" algn="l">
                <a:lnSpc>
                  <a:spcPct val="90000"/>
                </a:lnSpc>
                <a:spcBef>
                  <a:spcPts val="0"/>
                </a:spcBef>
                <a:spcAft>
                  <a:spcPts val="0"/>
                </a:spcAft>
                <a:buClr>
                  <a:schemeClr val="lt1"/>
                </a:buClr>
                <a:buSzPts val="2400"/>
                <a:buFont typeface="Arial"/>
                <a:buNone/>
              </a:pPr>
              <a:r>
                <a:rPr lang="es-MX" sz="2400">
                  <a:solidFill>
                    <a:schemeClr val="lt1"/>
                  </a:solidFill>
                  <a:latin typeface="Arial"/>
                  <a:ea typeface="Arial"/>
                  <a:cs typeface="Arial"/>
                  <a:sym typeface="Arial"/>
                </a:rPr>
                <a:t>More gradients and b values allow better methodologies</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1"/>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51"/>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
        <p:nvSpPr>
          <p:cNvPr id="798" name="Google Shape;798;p51"/>
          <p:cNvSpPr txBox="1"/>
          <p:nvPr/>
        </p:nvSpPr>
        <p:spPr>
          <a:xfrm>
            <a:off x="484632" y="951159"/>
            <a:ext cx="10634472"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Acknowledgments</a:t>
            </a:r>
            <a:endParaRPr/>
          </a:p>
        </p:txBody>
      </p:sp>
      <p:grpSp>
        <p:nvGrpSpPr>
          <p:cNvPr id="799" name="Google Shape;799;p51"/>
          <p:cNvGrpSpPr/>
          <p:nvPr/>
        </p:nvGrpSpPr>
        <p:grpSpPr>
          <a:xfrm>
            <a:off x="2415592" y="2541403"/>
            <a:ext cx="7323493" cy="2975170"/>
            <a:chOff x="0" y="256634"/>
            <a:chExt cx="7323493" cy="2975170"/>
          </a:xfrm>
        </p:grpSpPr>
        <p:sp>
          <p:nvSpPr>
            <p:cNvPr id="800" name="Google Shape;800;p51"/>
            <p:cNvSpPr/>
            <p:nvPr/>
          </p:nvSpPr>
          <p:spPr>
            <a:xfrm>
              <a:off x="0" y="256634"/>
              <a:ext cx="2288591" cy="1373155"/>
            </a:xfrm>
            <a:prstGeom prst="rect">
              <a:avLst/>
            </a:prstGeom>
            <a:solidFill>
              <a:srgbClr val="B039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txBox="1"/>
            <p:nvPr/>
          </p:nvSpPr>
          <p:spPr>
            <a:xfrm>
              <a:off x="0" y="256634"/>
              <a:ext cx="2288591" cy="1373155"/>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2800"/>
                <a:buFont typeface="Arial"/>
                <a:buNone/>
              </a:pPr>
              <a:r>
                <a:rPr lang="es-MX" sz="2800">
                  <a:solidFill>
                    <a:schemeClr val="lt1"/>
                  </a:solidFill>
                  <a:latin typeface="Arial"/>
                  <a:ea typeface="Arial"/>
                  <a:cs typeface="Arial"/>
                  <a:sym typeface="Arial"/>
                </a:rPr>
                <a:t>Eleonora Tamilia</a:t>
              </a:r>
              <a:endParaRPr sz="2800">
                <a:solidFill>
                  <a:schemeClr val="lt1"/>
                </a:solidFill>
                <a:latin typeface="Arial"/>
                <a:ea typeface="Arial"/>
                <a:cs typeface="Arial"/>
                <a:sym typeface="Arial"/>
              </a:endParaRPr>
            </a:p>
          </p:txBody>
        </p:sp>
        <p:sp>
          <p:nvSpPr>
            <p:cNvPr id="802" name="Google Shape;802;p51"/>
            <p:cNvSpPr/>
            <p:nvPr/>
          </p:nvSpPr>
          <p:spPr>
            <a:xfrm>
              <a:off x="2517451" y="256634"/>
              <a:ext cx="2288591" cy="1373155"/>
            </a:xfrm>
            <a:prstGeom prst="rect">
              <a:avLst/>
            </a:prstGeom>
            <a:solidFill>
              <a:srgbClr val="C14CC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1"/>
            <p:cNvSpPr txBox="1"/>
            <p:nvPr/>
          </p:nvSpPr>
          <p:spPr>
            <a:xfrm>
              <a:off x="2517451" y="256634"/>
              <a:ext cx="2288591" cy="1373155"/>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2800"/>
                <a:buFont typeface="Arial"/>
                <a:buNone/>
              </a:pPr>
              <a:r>
                <a:rPr lang="es-MX" sz="2800">
                  <a:solidFill>
                    <a:schemeClr val="lt1"/>
                  </a:solidFill>
                  <a:latin typeface="Arial"/>
                  <a:ea typeface="Arial"/>
                  <a:cs typeface="Arial"/>
                  <a:sym typeface="Arial"/>
                </a:rPr>
                <a:t>Nicolo De Luca</a:t>
              </a:r>
              <a:endParaRPr sz="2800">
                <a:solidFill>
                  <a:schemeClr val="lt1"/>
                </a:solidFill>
                <a:latin typeface="Arial"/>
                <a:ea typeface="Arial"/>
                <a:cs typeface="Arial"/>
                <a:sym typeface="Arial"/>
              </a:endParaRPr>
            </a:p>
          </p:txBody>
        </p:sp>
        <p:sp>
          <p:nvSpPr>
            <p:cNvPr id="804" name="Google Shape;804;p51"/>
            <p:cNvSpPr/>
            <p:nvPr/>
          </p:nvSpPr>
          <p:spPr>
            <a:xfrm>
              <a:off x="5034902" y="256634"/>
              <a:ext cx="2288591" cy="1373155"/>
            </a:xfrm>
            <a:prstGeom prst="rect">
              <a:avLst/>
            </a:prstGeom>
            <a:solidFill>
              <a:srgbClr val="7F39B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txBox="1"/>
            <p:nvPr/>
          </p:nvSpPr>
          <p:spPr>
            <a:xfrm>
              <a:off x="5034902" y="256634"/>
              <a:ext cx="2288591" cy="1373155"/>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2800"/>
                <a:buFont typeface="Arial"/>
                <a:buNone/>
              </a:pPr>
              <a:r>
                <a:rPr lang="es-MX" sz="2800">
                  <a:solidFill>
                    <a:schemeClr val="lt1"/>
                  </a:solidFill>
                  <a:latin typeface="Arial"/>
                  <a:ea typeface="Arial"/>
                  <a:cs typeface="Arial"/>
                  <a:sym typeface="Arial"/>
                </a:rPr>
                <a:t>Jee Won</a:t>
              </a:r>
              <a:endParaRPr/>
            </a:p>
          </p:txBody>
        </p:sp>
        <p:sp>
          <p:nvSpPr>
            <p:cNvPr id="806" name="Google Shape;806;p51"/>
            <p:cNvSpPr/>
            <p:nvPr/>
          </p:nvSpPr>
          <p:spPr>
            <a:xfrm>
              <a:off x="0" y="1858649"/>
              <a:ext cx="2288591" cy="1373155"/>
            </a:xfrm>
            <a:prstGeom prst="rect">
              <a:avLst/>
            </a:prstGeom>
            <a:solidFill>
              <a:srgbClr val="5F4CC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txBox="1"/>
            <p:nvPr/>
          </p:nvSpPr>
          <p:spPr>
            <a:xfrm>
              <a:off x="0" y="1858649"/>
              <a:ext cx="2288591" cy="1373155"/>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2800"/>
                <a:buFont typeface="Arial"/>
                <a:buNone/>
              </a:pPr>
              <a:r>
                <a:rPr lang="es-MX" sz="2800">
                  <a:solidFill>
                    <a:schemeClr val="lt1"/>
                  </a:solidFill>
                  <a:latin typeface="Arial"/>
                  <a:ea typeface="Arial"/>
                  <a:cs typeface="Arial"/>
                  <a:sym typeface="Arial"/>
                </a:rPr>
                <a:t>Borjan Gagoski</a:t>
              </a:r>
              <a:endParaRPr sz="2800">
                <a:solidFill>
                  <a:schemeClr val="lt1"/>
                </a:solidFill>
                <a:latin typeface="Arial"/>
                <a:ea typeface="Arial"/>
                <a:cs typeface="Arial"/>
                <a:sym typeface="Arial"/>
              </a:endParaRPr>
            </a:p>
          </p:txBody>
        </p:sp>
        <p:sp>
          <p:nvSpPr>
            <p:cNvPr id="808" name="Google Shape;808;p51"/>
            <p:cNvSpPr/>
            <p:nvPr/>
          </p:nvSpPr>
          <p:spPr>
            <a:xfrm>
              <a:off x="2517451" y="1858649"/>
              <a:ext cx="2288591" cy="1373155"/>
            </a:xfrm>
            <a:prstGeom prst="rect">
              <a:avLst/>
            </a:prstGeom>
            <a:solidFill>
              <a:srgbClr val="3957B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txBox="1"/>
            <p:nvPr/>
          </p:nvSpPr>
          <p:spPr>
            <a:xfrm>
              <a:off x="2517451" y="1858649"/>
              <a:ext cx="2288591" cy="1373155"/>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2800"/>
                <a:buFont typeface="Arial"/>
                <a:buNone/>
              </a:pPr>
              <a:r>
                <a:rPr lang="es-MX" sz="2800">
                  <a:solidFill>
                    <a:schemeClr val="lt1"/>
                  </a:solidFill>
                  <a:latin typeface="Arial"/>
                  <a:ea typeface="Arial"/>
                  <a:cs typeface="Arial"/>
                  <a:sym typeface="Arial"/>
                </a:rPr>
                <a:t>Winona Bruce Baiden</a:t>
              </a:r>
              <a:endParaRPr sz="2800">
                <a:solidFill>
                  <a:schemeClr val="lt1"/>
                </a:solidFill>
                <a:latin typeface="Arial"/>
                <a:ea typeface="Arial"/>
                <a:cs typeface="Arial"/>
                <a:sym typeface="Arial"/>
              </a:endParaRPr>
            </a:p>
          </p:txBody>
        </p:sp>
        <p:sp>
          <p:nvSpPr>
            <p:cNvPr id="810" name="Google Shape;810;p51"/>
            <p:cNvSpPr/>
            <p:nvPr/>
          </p:nvSpPr>
          <p:spPr>
            <a:xfrm>
              <a:off x="5034902" y="1858649"/>
              <a:ext cx="2288591" cy="1373155"/>
            </a:xfrm>
            <a:prstGeom prst="rect">
              <a:avLst/>
            </a:prstGeom>
            <a:solidFill>
              <a:srgbClr val="B039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txBox="1"/>
            <p:nvPr/>
          </p:nvSpPr>
          <p:spPr>
            <a:xfrm>
              <a:off x="5034902" y="1858649"/>
              <a:ext cx="2288591" cy="1373155"/>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2800"/>
                <a:buFont typeface="Arial"/>
                <a:buNone/>
              </a:pPr>
              <a:r>
                <a:rPr lang="es-MX" sz="2800">
                  <a:solidFill>
                    <a:schemeClr val="lt1"/>
                  </a:solidFill>
                  <a:latin typeface="Arial"/>
                  <a:ea typeface="Arial"/>
                  <a:cs typeface="Arial"/>
                  <a:sym typeface="Arial"/>
                </a:rPr>
                <a:t>Kiho Im</a:t>
              </a:r>
              <a:endParaRPr sz="2800">
                <a:solidFill>
                  <a:schemeClr val="lt1"/>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2"/>
          <p:cNvSpPr txBox="1"/>
          <p:nvPr>
            <p:ph type="title"/>
          </p:nvPr>
        </p:nvSpPr>
        <p:spPr>
          <a:xfrm>
            <a:off x="482600" y="978407"/>
            <a:ext cx="10634472" cy="523147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6600"/>
              <a:buFont typeface="Arial"/>
              <a:buNone/>
            </a:pPr>
            <a:r>
              <a:rPr lang="es-MX"/>
              <a:t>Thanks!</a:t>
            </a:r>
            <a:endParaRPr/>
          </a:p>
        </p:txBody>
      </p:sp>
      <p:sp>
        <p:nvSpPr>
          <p:cNvPr id="817" name="Google Shape;817;p52"/>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52"/>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822" name="Shape 822"/>
        <p:cNvGrpSpPr/>
        <p:nvPr/>
      </p:nvGrpSpPr>
      <p:grpSpPr>
        <a:xfrm>
          <a:off x="0" y="0"/>
          <a:ext cx="0" cy="0"/>
          <a:chOff x="0" y="0"/>
          <a:chExt cx="0" cy="0"/>
        </a:xfrm>
      </p:grpSpPr>
      <p:sp>
        <p:nvSpPr>
          <p:cNvPr id="823" name="Google Shape;823;p53"/>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4" name="Google Shape;824;p53"/>
          <p:cNvSpPr/>
          <p:nvPr/>
        </p:nvSpPr>
        <p:spPr>
          <a:xfrm>
            <a:off x="479416" y="485369"/>
            <a:ext cx="11147071" cy="2460838"/>
          </a:xfrm>
          <a:prstGeom prst="rect">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5" name="Google Shape;825;p53"/>
          <p:cNvSpPr txBox="1"/>
          <p:nvPr>
            <p:ph type="title"/>
          </p:nvPr>
        </p:nvSpPr>
        <p:spPr>
          <a:xfrm>
            <a:off x="482601" y="976160"/>
            <a:ext cx="8411120" cy="149387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7200"/>
              <a:buFont typeface="Arial"/>
              <a:buNone/>
            </a:pPr>
            <a:r>
              <a:rPr lang="es-MX" sz="7200"/>
              <a:t>References</a:t>
            </a:r>
            <a:endParaRPr/>
          </a:p>
        </p:txBody>
      </p:sp>
      <p:cxnSp>
        <p:nvCxnSpPr>
          <p:cNvPr id="826" name="Google Shape;826;p53"/>
          <p:cNvCxnSpPr/>
          <p:nvPr/>
        </p:nvCxnSpPr>
        <p:spPr>
          <a:xfrm>
            <a:off x="482600" y="489854"/>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827" name="Google Shape;827;p53"/>
          <p:cNvCxnSpPr/>
          <p:nvPr/>
        </p:nvCxnSpPr>
        <p:spPr>
          <a:xfrm>
            <a:off x="482600" y="2918401"/>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828" name="Google Shape;828;p53"/>
          <p:cNvSpPr txBox="1"/>
          <p:nvPr>
            <p:ph idx="1" type="body"/>
          </p:nvPr>
        </p:nvSpPr>
        <p:spPr>
          <a:xfrm>
            <a:off x="479416" y="3048002"/>
            <a:ext cx="11147071" cy="3215142"/>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1400"/>
              <a:buNone/>
            </a:pPr>
            <a:r>
              <a:rPr lang="es-MX" sz="1400"/>
              <a:t>Larivière, S., Bernasconi, A., Bernasconi, N., &amp; Bernhardt, B. C. (2020). Connectome biomarkers of drug‐resistant epilepsy. In Epilepsia (Vol. 62, Issue 1, pp. 6–24). Wiley. https://doi.org/10.1111/epi.16753 </a:t>
            </a:r>
            <a:endParaRPr/>
          </a:p>
          <a:p>
            <a:pPr indent="0" lvl="0" marL="0" rtl="0" algn="l">
              <a:lnSpc>
                <a:spcPct val="90000"/>
              </a:lnSpc>
              <a:spcBef>
                <a:spcPts val="1000"/>
              </a:spcBef>
              <a:spcAft>
                <a:spcPts val="0"/>
              </a:spcAft>
              <a:buClr>
                <a:schemeClr val="dk1"/>
              </a:buClr>
              <a:buSzPts val="1400"/>
              <a:buNone/>
            </a:pPr>
            <a:r>
              <a:rPr lang="es-MX" sz="1400"/>
              <a:t>Löscher, W. &amp; Sills, G. J. (2007). Drug resistance in epilepsy: Why is a simple explanation not enough?. Epilepsia, 48 (12), s. 2370–2372. doi:10.1111/j.1528-1167.2007.01260_2.x</a:t>
            </a:r>
            <a:endParaRPr/>
          </a:p>
          <a:p>
            <a:pPr indent="0" lvl="0" marL="0" rtl="0" algn="l">
              <a:lnSpc>
                <a:spcPct val="90000"/>
              </a:lnSpc>
              <a:spcBef>
                <a:spcPts val="1000"/>
              </a:spcBef>
              <a:spcAft>
                <a:spcPts val="0"/>
              </a:spcAft>
              <a:buClr>
                <a:schemeClr val="dk1"/>
              </a:buClr>
              <a:buSzPts val="1400"/>
              <a:buNone/>
            </a:pPr>
            <a:r>
              <a:rPr lang="es-MX" sz="1400"/>
              <a:t>Baxendale, S. (2019). Ability to knit may be impaired following right temporal lobe resection for drug-resistant epilepsy. Epilepsy Behavior Case Reports, 11, 22–25. doi:10.1016/j.ebcr.2018.10.001</a:t>
            </a:r>
            <a:endParaRPr/>
          </a:p>
          <a:p>
            <a:pPr indent="0" lvl="0" marL="0" rtl="0" algn="l">
              <a:lnSpc>
                <a:spcPct val="90000"/>
              </a:lnSpc>
              <a:spcBef>
                <a:spcPts val="1000"/>
              </a:spcBef>
              <a:spcAft>
                <a:spcPts val="0"/>
              </a:spcAft>
              <a:buClr>
                <a:schemeClr val="dk1"/>
              </a:buClr>
              <a:buSzPts val="1400"/>
              <a:buNone/>
            </a:pPr>
            <a:r>
              <a:rPr lang="es-MX" sz="1400"/>
              <a:t>ChRIS, http://chrisproject.org/info</a:t>
            </a:r>
            <a:endParaRPr/>
          </a:p>
          <a:p>
            <a:pPr indent="0" lvl="0" marL="0" rtl="0" algn="l">
              <a:lnSpc>
                <a:spcPct val="90000"/>
              </a:lnSpc>
              <a:spcBef>
                <a:spcPts val="1000"/>
              </a:spcBef>
              <a:spcAft>
                <a:spcPts val="0"/>
              </a:spcAft>
              <a:buClr>
                <a:schemeClr val="dk1"/>
              </a:buClr>
              <a:buSzPts val="1400"/>
              <a:buNone/>
            </a:pPr>
            <a:r>
              <a:rPr lang="es-MX" sz="1400"/>
              <a:t>Eddy, https://fsl.fmrib.ox.ac.uk/fsl/fslwiki/eddy</a:t>
            </a:r>
            <a:endParaRPr/>
          </a:p>
          <a:p>
            <a:pPr indent="0" lvl="0" marL="0" rtl="0" algn="l">
              <a:lnSpc>
                <a:spcPct val="90000"/>
              </a:lnSpc>
              <a:spcBef>
                <a:spcPts val="1000"/>
              </a:spcBef>
              <a:spcAft>
                <a:spcPts val="0"/>
              </a:spcAft>
              <a:buClr>
                <a:schemeClr val="dk1"/>
              </a:buClr>
              <a:buSzPts val="1400"/>
              <a:buNone/>
            </a:pPr>
            <a:r>
              <a:rPr lang="es-MX" sz="1400"/>
              <a:t>FSL, https://fsl.fmrib.ox.ac.uk/fsl/fslwiki</a:t>
            </a:r>
            <a:endParaRPr/>
          </a:p>
          <a:p>
            <a:pPr indent="0" lvl="0" marL="0" rtl="0" algn="l">
              <a:lnSpc>
                <a:spcPct val="90000"/>
              </a:lnSpc>
              <a:spcBef>
                <a:spcPts val="1000"/>
              </a:spcBef>
              <a:spcAft>
                <a:spcPts val="0"/>
              </a:spcAft>
              <a:buClr>
                <a:schemeClr val="dk1"/>
              </a:buClr>
              <a:buSzPts val="1400"/>
              <a:buNone/>
            </a:pPr>
            <a:r>
              <a:rPr lang="es-MX" sz="1400"/>
              <a:t>MRtrix3, https://www.mrtrix.org</a:t>
            </a:r>
            <a:endParaRPr/>
          </a:p>
          <a:p>
            <a:pPr indent="0" lvl="0" marL="0" rtl="0" algn="l">
              <a:lnSpc>
                <a:spcPct val="90000"/>
              </a:lnSpc>
              <a:spcBef>
                <a:spcPts val="1000"/>
              </a:spcBef>
              <a:spcAft>
                <a:spcPts val="0"/>
              </a:spcAft>
              <a:buClr>
                <a:schemeClr val="dk1"/>
              </a:buClr>
              <a:buSzPts val="1400"/>
              <a:buNone/>
            </a:pPr>
            <a:r>
              <a:rPr lang="es-MX" sz="1400"/>
              <a:t>Schirmer, M. D., Chung, A. W., Grant, P. E., Rost, N. S. (2019). Network structural dependency in the human connectome across the life-span. Network Neuroscience, 3(3), 792–806. doi:10.1162/netna00081</a:t>
            </a:r>
            <a:endParaRPr/>
          </a:p>
        </p:txBody>
      </p:sp>
      <p:cxnSp>
        <p:nvCxnSpPr>
          <p:cNvPr id="829" name="Google Shape;829;p53"/>
          <p:cNvCxnSpPr/>
          <p:nvPr/>
        </p:nvCxnSpPr>
        <p:spPr>
          <a:xfrm>
            <a:off x="482600" y="6368138"/>
            <a:ext cx="11147071" cy="0"/>
          </a:xfrm>
          <a:prstGeom prst="straightConnector1">
            <a:avLst/>
          </a:prstGeom>
          <a:noFill/>
          <a:ln cap="flat" cmpd="sng" w="28575">
            <a:solidFill>
              <a:schemeClr val="dk2"/>
            </a:solidFill>
            <a:prstDash val="solid"/>
            <a:miter lim="800000"/>
            <a:headEnd len="sm" w="sm" type="none"/>
            <a:tailEnd len="sm" w="sm" type="none"/>
          </a:ln>
        </p:spPr>
      </p:cxnSp>
      <p:sp>
        <p:nvSpPr>
          <p:cNvPr id="830" name="Google Shape;830;p53"/>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53"/>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6"/>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Introduction</a:t>
            </a:r>
            <a:endParaRPr/>
          </a:p>
        </p:txBody>
      </p:sp>
      <p:sp>
        <p:nvSpPr>
          <p:cNvPr id="175" name="Google Shape;175;p6"/>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
        <p:nvSpPr>
          <p:cNvPr id="176" name="Google Shape;176;p6"/>
          <p:cNvSpPr txBox="1"/>
          <p:nvPr/>
        </p:nvSpPr>
        <p:spPr>
          <a:xfrm rot="-5400000">
            <a:off x="-2137583" y="2853123"/>
            <a:ext cx="5949925"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Demographics</a:t>
            </a:r>
            <a:endParaRPr sz="6600">
              <a:solidFill>
                <a:schemeClr val="dk1"/>
              </a:solidFill>
              <a:latin typeface="Arial"/>
              <a:ea typeface="Arial"/>
              <a:cs typeface="Arial"/>
              <a:sym typeface="Arial"/>
            </a:endParaRPr>
          </a:p>
        </p:txBody>
      </p:sp>
      <p:pic>
        <p:nvPicPr>
          <p:cNvPr id="177" name="Google Shape;177;p6"/>
          <p:cNvPicPr preferRelativeResize="0"/>
          <p:nvPr/>
        </p:nvPicPr>
        <p:blipFill rotWithShape="1">
          <a:blip r:embed="rId3">
            <a:alphaModFix/>
          </a:blip>
          <a:srcRect b="0" l="0" r="0" t="0"/>
          <a:stretch/>
        </p:blipFill>
        <p:spPr>
          <a:xfrm>
            <a:off x="1991114" y="1371421"/>
            <a:ext cx="5014395" cy="4115157"/>
          </a:xfrm>
          <a:prstGeom prst="rect">
            <a:avLst/>
          </a:prstGeom>
          <a:noFill/>
          <a:ln>
            <a:noFill/>
          </a:ln>
        </p:spPr>
      </p:pic>
      <p:sp>
        <p:nvSpPr>
          <p:cNvPr id="178" name="Google Shape;178;p6"/>
          <p:cNvSpPr/>
          <p:nvPr/>
        </p:nvSpPr>
        <p:spPr>
          <a:xfrm>
            <a:off x="4715187" y="5486578"/>
            <a:ext cx="2290322" cy="36512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*Normal distribution</a:t>
            </a:r>
            <a:endParaRPr sz="1800">
              <a:solidFill>
                <a:schemeClr val="dk1"/>
              </a:solidFill>
              <a:latin typeface="Arial"/>
              <a:ea typeface="Arial"/>
              <a:cs typeface="Arial"/>
              <a:sym typeface="Arial"/>
            </a:endParaRPr>
          </a:p>
        </p:txBody>
      </p:sp>
      <p:graphicFrame>
        <p:nvGraphicFramePr>
          <p:cNvPr id="179" name="Google Shape;179;p6"/>
          <p:cNvGraphicFramePr/>
          <p:nvPr/>
        </p:nvGraphicFramePr>
        <p:xfrm>
          <a:off x="6762541" y="1239064"/>
          <a:ext cx="5176018" cy="3917647"/>
        </p:xfrm>
        <a:graphic>
          <a:graphicData uri="http://schemas.openxmlformats.org/drawingml/2006/chart">
            <c:chart r:id="rId4"/>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835" name="Shape 835"/>
        <p:cNvGrpSpPr/>
        <p:nvPr/>
      </p:nvGrpSpPr>
      <p:grpSpPr>
        <a:xfrm>
          <a:off x="0" y="0"/>
          <a:ext cx="0" cy="0"/>
          <a:chOff x="0" y="0"/>
          <a:chExt cx="0" cy="0"/>
        </a:xfrm>
      </p:grpSpPr>
      <p:sp>
        <p:nvSpPr>
          <p:cNvPr id="836" name="Google Shape;836;p54"/>
          <p:cNvSpPr txBox="1"/>
          <p:nvPr>
            <p:ph idx="1" type="body"/>
          </p:nvPr>
        </p:nvSpPr>
        <p:spPr>
          <a:xfrm>
            <a:off x="521515" y="745835"/>
            <a:ext cx="11148970" cy="53663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None/>
            </a:pPr>
            <a:r>
              <a:rPr lang="es-MX" sz="1400"/>
              <a:t>FNNDSC. (s. f.). Personnel. FNNDSC Light. </a:t>
            </a:r>
            <a:r>
              <a:rPr lang="es-MX" sz="1400" u="sng">
                <a:solidFill>
                  <a:schemeClr val="hlink"/>
                </a:solidFill>
                <a:hlinkClick r:id="rId3"/>
              </a:rPr>
              <a:t>https://www.fnndsc.org/personnel</a:t>
            </a:r>
            <a:endParaRPr sz="1400"/>
          </a:p>
          <a:p>
            <a:pPr indent="0" lvl="0" marL="0" rtl="0" algn="l">
              <a:lnSpc>
                <a:spcPct val="90000"/>
              </a:lnSpc>
              <a:spcBef>
                <a:spcPts val="1000"/>
              </a:spcBef>
              <a:spcAft>
                <a:spcPts val="0"/>
              </a:spcAft>
              <a:buClr>
                <a:schemeClr val="dk1"/>
              </a:buClr>
              <a:buSzPts val="1400"/>
              <a:buNone/>
            </a:pPr>
            <a:r>
              <a:rPr lang="es-MX" sz="1400"/>
              <a:t>MRtrix 3.0 documentation. (s. f.). labelconvert: Explanation &amp; demonstration — MRtrix 3.0 documentation. MRtrix. Retrieved on November 30, 2021, https://mrtrix.readthedocs.io/en/latest/quantitative_structural_connectivity/labelconvert_tutorial.html#labelconvert-tutorial</a:t>
            </a:r>
            <a:endParaRPr/>
          </a:p>
          <a:p>
            <a:pPr indent="0" lvl="0" marL="0" rtl="0" algn="l">
              <a:lnSpc>
                <a:spcPct val="90000"/>
              </a:lnSpc>
              <a:spcBef>
                <a:spcPts val="1000"/>
              </a:spcBef>
              <a:spcAft>
                <a:spcPts val="0"/>
              </a:spcAft>
              <a:buClr>
                <a:schemeClr val="dk1"/>
              </a:buClr>
              <a:buSzPts val="1400"/>
              <a:buNone/>
            </a:pPr>
            <a:r>
              <a:rPr lang="es-MX" sz="1400"/>
              <a:t>Community MRtrix. (2018). Differences between iFOD1/2 and Tensor_Prob. MRtrix3 Community. Retrieved on November 30, 2021, https://community.mrtrix.org/t/differences-between-ifod1-2-and-tensor-prob/1838/8</a:t>
            </a:r>
            <a:endParaRPr/>
          </a:p>
          <a:p>
            <a:pPr indent="0" lvl="0" marL="0" rtl="0" algn="l">
              <a:lnSpc>
                <a:spcPct val="90000"/>
              </a:lnSpc>
              <a:spcBef>
                <a:spcPts val="1000"/>
              </a:spcBef>
              <a:spcAft>
                <a:spcPts val="0"/>
              </a:spcAft>
              <a:buClr>
                <a:schemeClr val="dk1"/>
              </a:buClr>
              <a:buSzPts val="1400"/>
              <a:buNone/>
            </a:pPr>
            <a:r>
              <a:rPr lang="es-MX" sz="1400"/>
              <a:t>Community MRtrix. (2021). Reorienting dwi data and bvecs. MRtrix3 Community. Retrieved November 30, 2021, </a:t>
            </a:r>
            <a:r>
              <a:rPr lang="es-MX" sz="1400" u="sng">
                <a:solidFill>
                  <a:schemeClr val="hlink"/>
                </a:solidFill>
                <a:hlinkClick r:id="rId4"/>
              </a:rPr>
              <a:t>https://community.mrtrix.org/t/reorienting-dwi-data-and-bvecs/5266/4</a:t>
            </a:r>
            <a:endParaRPr sz="1400"/>
          </a:p>
          <a:p>
            <a:pPr indent="0" lvl="0" marL="0" rtl="0" algn="l">
              <a:lnSpc>
                <a:spcPct val="90000"/>
              </a:lnSpc>
              <a:spcBef>
                <a:spcPts val="1000"/>
              </a:spcBef>
              <a:spcAft>
                <a:spcPts val="0"/>
              </a:spcAft>
              <a:buClr>
                <a:schemeClr val="dk1"/>
              </a:buClr>
              <a:buSzPts val="1400"/>
              <a:buNone/>
            </a:pPr>
            <a:r>
              <a:rPr lang="es-MX" sz="1400"/>
              <a:t>Community MRtrix. (2019). Aligning dwi to t1 (using flirt). MRtrix3 Community. Retrieved November 30, 2021, https://community.mrtrix.org/t/aligning-dwi-to-t1-using-flirt/2388</a:t>
            </a:r>
            <a:endParaRPr/>
          </a:p>
          <a:p>
            <a:pPr indent="0" lvl="0" marL="0" rtl="0" algn="l">
              <a:lnSpc>
                <a:spcPct val="90000"/>
              </a:lnSpc>
              <a:spcBef>
                <a:spcPts val="1000"/>
              </a:spcBef>
              <a:spcAft>
                <a:spcPts val="0"/>
              </a:spcAft>
              <a:buClr>
                <a:schemeClr val="dk1"/>
              </a:buClr>
              <a:buSzPts val="1400"/>
              <a:buNone/>
            </a:pPr>
            <a:r>
              <a:rPr lang="es-MX" sz="1400"/>
              <a:t>Tahedl, M. ( 2020, May 25). B.A.T.M.A.N.: Basic and Advanced Tractography with MRtrix for All Neurophiles. </a:t>
            </a:r>
            <a:r>
              <a:rPr lang="es-MX" sz="1400" u="sng">
                <a:solidFill>
                  <a:schemeClr val="hlink"/>
                </a:solidFill>
                <a:hlinkClick r:id="rId5"/>
              </a:rPr>
              <a:t>https://doi.org/10.17605/OSF.IO/FKYHT</a:t>
            </a:r>
            <a:endParaRPr sz="1400"/>
          </a:p>
          <a:p>
            <a:pPr indent="0" lvl="0" marL="0" rtl="0" algn="l">
              <a:lnSpc>
                <a:spcPct val="90000"/>
              </a:lnSpc>
              <a:spcBef>
                <a:spcPts val="1000"/>
              </a:spcBef>
              <a:spcAft>
                <a:spcPts val="0"/>
              </a:spcAft>
              <a:buClr>
                <a:schemeClr val="dk1"/>
              </a:buClr>
              <a:buSzPts val="1400"/>
              <a:buNone/>
            </a:pPr>
            <a:r>
              <a:rPr lang="es-MX" sz="1400"/>
              <a:t>Sinha, N., Wang, Y., Moreira da Silva, N., Miserocchi, A., McEvoy, A. W., de Tisi, J., Vos, S. B., Winston, G. P., Duncan, J. S., &amp; Taylor, P. N. (2020). Structural brain network abnormalities and the probability of seizure recurrence after epilepsy surgery. In Neurology (p. 10.1212/WNL.0000000000011315). Ovid Technologies (Wolters Kluwer Health). </a:t>
            </a:r>
            <a:r>
              <a:rPr lang="es-MX" sz="1400" u="sng">
                <a:solidFill>
                  <a:schemeClr val="hlink"/>
                </a:solidFill>
                <a:hlinkClick r:id="rId6"/>
              </a:rPr>
              <a:t>https://doi.org/10.1212/wnl.0000000000011315</a:t>
            </a:r>
            <a:endParaRPr sz="1400"/>
          </a:p>
          <a:p>
            <a:pPr indent="0" lvl="0" marL="0" rtl="0" algn="l">
              <a:lnSpc>
                <a:spcPct val="90000"/>
              </a:lnSpc>
              <a:spcBef>
                <a:spcPts val="1000"/>
              </a:spcBef>
              <a:spcAft>
                <a:spcPts val="0"/>
              </a:spcAft>
              <a:buClr>
                <a:schemeClr val="dk1"/>
              </a:buClr>
              <a:buSzPts val="1400"/>
              <a:buNone/>
            </a:pPr>
            <a:r>
              <a:rPr lang="es-MX" sz="1400"/>
              <a:t>Questions and Answers ​in MRI. (n. d.). Isotropic Diffusion. </a:t>
            </a:r>
            <a:r>
              <a:rPr lang="es-MX" sz="1400" u="sng">
                <a:solidFill>
                  <a:schemeClr val="hlink"/>
                </a:solidFill>
                <a:hlinkClick r:id="rId7"/>
              </a:rPr>
              <a:t>https://mriquestions.com/iso-anisotropic-diffusion.html</a:t>
            </a:r>
            <a:endParaRPr sz="1400"/>
          </a:p>
          <a:p>
            <a:pPr indent="0" lvl="0" marL="0" rtl="0" algn="l">
              <a:lnSpc>
                <a:spcPct val="90000"/>
              </a:lnSpc>
              <a:spcBef>
                <a:spcPts val="1000"/>
              </a:spcBef>
              <a:spcAft>
                <a:spcPts val="0"/>
              </a:spcAft>
              <a:buClr>
                <a:schemeClr val="dk1"/>
              </a:buClr>
              <a:buSzPts val="1400"/>
              <a:buNone/>
            </a:pPr>
            <a:r>
              <a:rPr lang="es-MX" sz="1400"/>
              <a:t>O'Donnell, L. J., &amp; Westin, C. F. (2011). An introduction to diffusion tensor image analysis. Neurosurgery clinics of North America, 22(2), 185–viii. https://doi.org/10.1016/j.nec.2010.12.004</a:t>
            </a:r>
            <a:endParaRPr sz="1400"/>
          </a:p>
        </p:txBody>
      </p:sp>
      <p:sp>
        <p:nvSpPr>
          <p:cNvPr id="837" name="Google Shape;837;p54"/>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54"/>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3" name="Shape 843"/>
        <p:cNvGrpSpPr/>
        <p:nvPr/>
      </p:nvGrpSpPr>
      <p:grpSpPr>
        <a:xfrm>
          <a:off x="0" y="0"/>
          <a:ext cx="0" cy="0"/>
          <a:chOff x="0" y="0"/>
          <a:chExt cx="0" cy="0"/>
        </a:xfrm>
      </p:grpSpPr>
      <p:sp>
        <p:nvSpPr>
          <p:cNvPr id="844" name="Google Shape;844;p55"/>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55"/>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cxnSp>
        <p:nvCxnSpPr>
          <p:cNvPr id="846" name="Google Shape;846;p55"/>
          <p:cNvCxnSpPr/>
          <p:nvPr/>
        </p:nvCxnSpPr>
        <p:spPr>
          <a:xfrm>
            <a:off x="6115290" y="2268420"/>
            <a:ext cx="0" cy="2321160"/>
          </a:xfrm>
          <a:prstGeom prst="straightConnector1">
            <a:avLst/>
          </a:prstGeom>
          <a:noFill/>
          <a:ln cap="flat" cmpd="sng" w="76200">
            <a:solidFill>
              <a:srgbClr val="00B0F0"/>
            </a:solidFill>
            <a:prstDash val="solid"/>
            <a:miter lim="800000"/>
            <a:headEnd len="med" w="med" type="triangle"/>
            <a:tailEnd len="med" w="med" type="triangle"/>
          </a:ln>
        </p:spPr>
      </p:cxnSp>
      <p:cxnSp>
        <p:nvCxnSpPr>
          <p:cNvPr id="847" name="Google Shape;847;p55"/>
          <p:cNvCxnSpPr/>
          <p:nvPr/>
        </p:nvCxnSpPr>
        <p:spPr>
          <a:xfrm>
            <a:off x="4954710" y="3429000"/>
            <a:ext cx="2321160" cy="0"/>
          </a:xfrm>
          <a:prstGeom prst="straightConnector1">
            <a:avLst/>
          </a:prstGeom>
          <a:noFill/>
          <a:ln cap="flat" cmpd="sng" w="76200">
            <a:solidFill>
              <a:srgbClr val="FF0000"/>
            </a:solidFill>
            <a:prstDash val="solid"/>
            <a:miter lim="800000"/>
            <a:headEnd len="med" w="med" type="triangle"/>
            <a:tailEnd len="med" w="med" type="triangle"/>
          </a:ln>
        </p:spPr>
      </p:cxnSp>
      <p:cxnSp>
        <p:nvCxnSpPr>
          <p:cNvPr id="848" name="Google Shape;848;p55"/>
          <p:cNvCxnSpPr/>
          <p:nvPr/>
        </p:nvCxnSpPr>
        <p:spPr>
          <a:xfrm flipH="1" rot="10800000">
            <a:off x="5294636" y="2608346"/>
            <a:ext cx="1641308" cy="1641308"/>
          </a:xfrm>
          <a:prstGeom prst="straightConnector1">
            <a:avLst/>
          </a:prstGeom>
          <a:noFill/>
          <a:ln cap="flat" cmpd="sng" w="76200">
            <a:solidFill>
              <a:srgbClr val="92D050"/>
            </a:solidFill>
            <a:prstDash val="solid"/>
            <a:miter lim="800000"/>
            <a:headEnd len="med" w="med" type="triangle"/>
            <a:tailEnd len="med" w="med" type="triangle"/>
          </a:ln>
        </p:spPr>
      </p:cxnSp>
      <p:sp>
        <p:nvSpPr>
          <p:cNvPr id="849" name="Google Shape;849;p55"/>
          <p:cNvSpPr txBox="1"/>
          <p:nvPr>
            <p:ph idx="1" type="body"/>
          </p:nvPr>
        </p:nvSpPr>
        <p:spPr>
          <a:xfrm>
            <a:off x="5012549" y="4249654"/>
            <a:ext cx="564173" cy="211854"/>
          </a:xfrm>
          <a:prstGeom prst="rect">
            <a:avLst/>
          </a:prstGeom>
          <a:noFill/>
          <a:ln>
            <a:noFill/>
          </a:ln>
        </p:spPr>
        <p:txBody>
          <a:bodyPr anchorCtr="0" anchor="ctr" bIns="45700" lIns="91425" spcFirstLastPara="1" rIns="91425" wrap="square" tIns="45700">
            <a:normAutofit fontScale="47500" lnSpcReduction="20000"/>
          </a:bodyPr>
          <a:lstStyle/>
          <a:p>
            <a:pPr indent="0" lvl="0" marL="0" rtl="0" algn="ctr">
              <a:lnSpc>
                <a:spcPct val="100000"/>
              </a:lnSpc>
              <a:spcBef>
                <a:spcPts val="0"/>
              </a:spcBef>
              <a:spcAft>
                <a:spcPts val="0"/>
              </a:spcAft>
              <a:buClr>
                <a:srgbClr val="92D050"/>
              </a:buClr>
              <a:buSzPct val="100000"/>
              <a:buNone/>
            </a:pPr>
            <a:r>
              <a:rPr b="1" lang="es-MX" sz="1600">
                <a:solidFill>
                  <a:srgbClr val="92D050"/>
                </a:solidFill>
              </a:rPr>
              <a:t>anterior</a:t>
            </a:r>
            <a:endParaRPr/>
          </a:p>
        </p:txBody>
      </p:sp>
      <p:sp>
        <p:nvSpPr>
          <p:cNvPr id="850" name="Google Shape;850;p55"/>
          <p:cNvSpPr txBox="1"/>
          <p:nvPr/>
        </p:nvSpPr>
        <p:spPr>
          <a:xfrm>
            <a:off x="6568263" y="2400006"/>
            <a:ext cx="735362" cy="21185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92D050"/>
              </a:buClr>
              <a:buSzPts val="800"/>
              <a:buFont typeface="Arial"/>
              <a:buNone/>
            </a:pPr>
            <a:r>
              <a:rPr b="1" lang="es-MX" sz="800">
                <a:solidFill>
                  <a:srgbClr val="92D050"/>
                </a:solidFill>
                <a:latin typeface="Arial"/>
                <a:ea typeface="Arial"/>
                <a:cs typeface="Arial"/>
                <a:sym typeface="Arial"/>
              </a:rPr>
              <a:t>posterior</a:t>
            </a:r>
            <a:endParaRPr/>
          </a:p>
        </p:txBody>
      </p:sp>
      <p:sp>
        <p:nvSpPr>
          <p:cNvPr id="851" name="Google Shape;851;p55"/>
          <p:cNvSpPr txBox="1"/>
          <p:nvPr/>
        </p:nvSpPr>
        <p:spPr>
          <a:xfrm>
            <a:off x="5833203" y="4583823"/>
            <a:ext cx="564173" cy="211854"/>
          </a:xfrm>
          <a:prstGeom prst="rect">
            <a:avLst/>
          </a:prstGeom>
          <a:noFill/>
          <a:ln>
            <a:noFill/>
          </a:ln>
        </p:spPr>
        <p:txBody>
          <a:bodyPr anchorCtr="0" anchor="ctr" bIns="45700" lIns="91425" spcFirstLastPara="1" rIns="91425" wrap="square" tIns="45700">
            <a:normAutofit fontScale="47500" lnSpcReduction="20000"/>
          </a:bodyPr>
          <a:lstStyle/>
          <a:p>
            <a:pPr indent="0" lvl="0" marL="0" marR="0" rtl="0" algn="ctr">
              <a:lnSpc>
                <a:spcPct val="100000"/>
              </a:lnSpc>
              <a:spcBef>
                <a:spcPts val="0"/>
              </a:spcBef>
              <a:spcAft>
                <a:spcPts val="0"/>
              </a:spcAft>
              <a:buClr>
                <a:srgbClr val="00B0F0"/>
              </a:buClr>
              <a:buSzPct val="100000"/>
              <a:buFont typeface="Arial"/>
              <a:buNone/>
            </a:pPr>
            <a:r>
              <a:rPr b="1" lang="es-MX" sz="1600">
                <a:solidFill>
                  <a:srgbClr val="00B0F0"/>
                </a:solidFill>
                <a:latin typeface="Arial"/>
                <a:ea typeface="Arial"/>
                <a:cs typeface="Arial"/>
                <a:sym typeface="Arial"/>
              </a:rPr>
              <a:t>inferior</a:t>
            </a:r>
            <a:endParaRPr/>
          </a:p>
        </p:txBody>
      </p:sp>
      <p:sp>
        <p:nvSpPr>
          <p:cNvPr id="852" name="Google Shape;852;p55"/>
          <p:cNvSpPr txBox="1"/>
          <p:nvPr/>
        </p:nvSpPr>
        <p:spPr>
          <a:xfrm>
            <a:off x="5764190" y="2062323"/>
            <a:ext cx="702200" cy="21185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800"/>
              <a:buFont typeface="Arial"/>
              <a:buNone/>
            </a:pPr>
            <a:r>
              <a:rPr b="1" lang="es-MX" sz="800">
                <a:solidFill>
                  <a:srgbClr val="00B0F0"/>
                </a:solidFill>
                <a:latin typeface="Arial"/>
                <a:ea typeface="Arial"/>
                <a:cs typeface="Arial"/>
                <a:sym typeface="Arial"/>
              </a:rPr>
              <a:t>superior</a:t>
            </a:r>
            <a:endParaRPr/>
          </a:p>
        </p:txBody>
      </p:sp>
      <p:sp>
        <p:nvSpPr>
          <p:cNvPr id="853" name="Google Shape;853;p55"/>
          <p:cNvSpPr txBox="1"/>
          <p:nvPr/>
        </p:nvSpPr>
        <p:spPr>
          <a:xfrm>
            <a:off x="7226747" y="3323073"/>
            <a:ext cx="438172" cy="211854"/>
          </a:xfrm>
          <a:prstGeom prst="rect">
            <a:avLst/>
          </a:prstGeom>
          <a:noFill/>
          <a:ln>
            <a:noFill/>
          </a:ln>
        </p:spPr>
        <p:txBody>
          <a:bodyPr anchorCtr="0" anchor="ctr" bIns="45700" lIns="91425" spcFirstLastPara="1" rIns="91425" wrap="square" tIns="45700">
            <a:normAutofit fontScale="55000" lnSpcReduction="20000"/>
          </a:bodyPr>
          <a:lstStyle/>
          <a:p>
            <a:pPr indent="0" lvl="0" marL="0" marR="0" rtl="0" algn="ctr">
              <a:lnSpc>
                <a:spcPct val="100000"/>
              </a:lnSpc>
              <a:spcBef>
                <a:spcPts val="0"/>
              </a:spcBef>
              <a:spcAft>
                <a:spcPts val="0"/>
              </a:spcAft>
              <a:buClr>
                <a:srgbClr val="FF0000"/>
              </a:buClr>
              <a:buSzPct val="100000"/>
              <a:buFont typeface="Arial"/>
              <a:buNone/>
            </a:pPr>
            <a:r>
              <a:rPr b="1" lang="es-MX" sz="1600">
                <a:solidFill>
                  <a:srgbClr val="FF0000"/>
                </a:solidFill>
                <a:latin typeface="Arial"/>
                <a:ea typeface="Arial"/>
                <a:cs typeface="Arial"/>
                <a:sym typeface="Arial"/>
              </a:rPr>
              <a:t>right</a:t>
            </a:r>
            <a:endParaRPr b="1" sz="1600">
              <a:solidFill>
                <a:srgbClr val="FF0000"/>
              </a:solidFill>
              <a:latin typeface="Arial"/>
              <a:ea typeface="Arial"/>
              <a:cs typeface="Arial"/>
              <a:sym typeface="Arial"/>
            </a:endParaRPr>
          </a:p>
        </p:txBody>
      </p:sp>
      <p:sp>
        <p:nvSpPr>
          <p:cNvPr id="854" name="Google Shape;854;p55"/>
          <p:cNvSpPr txBox="1"/>
          <p:nvPr/>
        </p:nvSpPr>
        <p:spPr>
          <a:xfrm>
            <a:off x="4599432" y="3323073"/>
            <a:ext cx="438172" cy="211854"/>
          </a:xfrm>
          <a:prstGeom prst="rect">
            <a:avLst/>
          </a:prstGeom>
          <a:noFill/>
          <a:ln>
            <a:noFill/>
          </a:ln>
        </p:spPr>
        <p:txBody>
          <a:bodyPr anchorCtr="0" anchor="ctr" bIns="45700" lIns="91425" spcFirstLastPara="1" rIns="91425" wrap="square" tIns="45700">
            <a:normAutofit fontScale="55000" lnSpcReduction="20000"/>
          </a:bodyPr>
          <a:lstStyle/>
          <a:p>
            <a:pPr indent="0" lvl="0" marL="0" marR="0" rtl="0" algn="ctr">
              <a:lnSpc>
                <a:spcPct val="100000"/>
              </a:lnSpc>
              <a:spcBef>
                <a:spcPts val="0"/>
              </a:spcBef>
              <a:spcAft>
                <a:spcPts val="0"/>
              </a:spcAft>
              <a:buClr>
                <a:srgbClr val="FF0000"/>
              </a:buClr>
              <a:buSzPct val="100000"/>
              <a:buFont typeface="Arial"/>
              <a:buNone/>
            </a:pPr>
            <a:r>
              <a:rPr b="1" lang="es-MX" sz="1600">
                <a:solidFill>
                  <a:srgbClr val="FF0000"/>
                </a:solidFill>
                <a:latin typeface="Arial"/>
                <a:ea typeface="Arial"/>
                <a:cs typeface="Arial"/>
                <a:sym typeface="Arial"/>
              </a:rPr>
              <a:t>left</a:t>
            </a:r>
            <a:endParaRPr b="1" sz="1600">
              <a:solidFill>
                <a:srgbClr val="FF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7"/>
          <p:cNvGrpSpPr/>
          <p:nvPr/>
        </p:nvGrpSpPr>
        <p:grpSpPr>
          <a:xfrm>
            <a:off x="824722" y="2301284"/>
            <a:ext cx="4035071" cy="3966488"/>
            <a:chOff x="8939" y="247910"/>
            <a:chExt cx="5822992" cy="5724021"/>
          </a:xfrm>
        </p:grpSpPr>
        <p:pic>
          <p:nvPicPr>
            <p:cNvPr descr="MAGNETOM Skyra" id="186" name="Google Shape;186;p7"/>
            <p:cNvPicPr preferRelativeResize="0"/>
            <p:nvPr/>
          </p:nvPicPr>
          <p:blipFill rotWithShape="1">
            <a:blip r:embed="rId3">
              <a:alphaModFix amt="20000"/>
            </a:blip>
            <a:srcRect b="7607" l="18943" r="12804" t="2936"/>
            <a:stretch/>
          </p:blipFill>
          <p:spPr>
            <a:xfrm>
              <a:off x="8939" y="247910"/>
              <a:ext cx="5822992" cy="5724021"/>
            </a:xfrm>
            <a:prstGeom prst="rect">
              <a:avLst/>
            </a:prstGeom>
            <a:noFill/>
            <a:ln>
              <a:noFill/>
            </a:ln>
          </p:spPr>
        </p:pic>
        <p:pic>
          <p:nvPicPr>
            <p:cNvPr descr="Boston Children&amp;#39;s Hospital - Wikipedia" id="187" name="Google Shape;187;p7"/>
            <p:cNvPicPr preferRelativeResize="0"/>
            <p:nvPr/>
          </p:nvPicPr>
          <p:blipFill rotWithShape="1">
            <a:blip r:embed="rId4">
              <a:alphaModFix amt="50000"/>
            </a:blip>
            <a:srcRect b="0" l="0" r="0" t="0"/>
            <a:stretch/>
          </p:blipFill>
          <p:spPr>
            <a:xfrm>
              <a:off x="3893575" y="540806"/>
              <a:ext cx="1908860" cy="979882"/>
            </a:xfrm>
            <a:prstGeom prst="rect">
              <a:avLst/>
            </a:prstGeom>
            <a:noFill/>
            <a:ln>
              <a:noFill/>
            </a:ln>
          </p:spPr>
        </p:pic>
      </p:grpSp>
      <p:sp>
        <p:nvSpPr>
          <p:cNvPr id="188" name="Google Shape;188;p7"/>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Introduction</a:t>
            </a:r>
            <a:endParaRPr/>
          </a:p>
        </p:txBody>
      </p:sp>
      <p:sp>
        <p:nvSpPr>
          <p:cNvPr id="189" name="Google Shape;189;p7"/>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graphicFrame>
        <p:nvGraphicFramePr>
          <p:cNvPr id="190" name="Google Shape;190;p7"/>
          <p:cNvGraphicFramePr/>
          <p:nvPr/>
        </p:nvGraphicFramePr>
        <p:xfrm>
          <a:off x="484632" y="590229"/>
          <a:ext cx="3000000" cy="3000000"/>
        </p:xfrm>
        <a:graphic>
          <a:graphicData uri="http://schemas.openxmlformats.org/drawingml/2006/table">
            <a:tbl>
              <a:tblPr bandRow="1" firstRow="1">
                <a:noFill/>
                <a:tableStyleId>{D06041E2-5D87-4965-AABD-B29032B3CB7D}</a:tableStyleId>
              </a:tblPr>
              <a:tblGrid>
                <a:gridCol w="2709325"/>
                <a:gridCol w="2709325"/>
              </a:tblGrid>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s-MX" sz="1800"/>
                        <a:t>T1w</a:t>
                      </a:r>
                      <a:endParaRPr/>
                    </a:p>
                  </a:txBody>
                  <a:tcPr marT="45725" marB="45725" marR="91450" marL="91450"/>
                </a:tc>
              </a:tr>
              <a:tr h="370850">
                <a:tc>
                  <a:txBody>
                    <a:bodyPr/>
                    <a:lstStyle/>
                    <a:p>
                      <a:pPr indent="0" lvl="0" marL="0" marR="0" rtl="0" algn="l">
                        <a:spcBef>
                          <a:spcPts val="0"/>
                        </a:spcBef>
                        <a:spcAft>
                          <a:spcPts val="0"/>
                        </a:spcAft>
                        <a:buNone/>
                      </a:pPr>
                      <a:r>
                        <a:rPr lang="es-MX" sz="1800"/>
                        <a:t>Voxel size</a:t>
                      </a:r>
                      <a:endParaRPr sz="1800"/>
                    </a:p>
                  </a:txBody>
                  <a:tcPr marT="45725" marB="45725" marR="91450" marL="91450"/>
                </a:tc>
                <a:tc>
                  <a:txBody>
                    <a:bodyPr/>
                    <a:lstStyle/>
                    <a:p>
                      <a:pPr indent="0" lvl="0" marL="0" marR="0" rtl="0" algn="l">
                        <a:spcBef>
                          <a:spcPts val="0"/>
                        </a:spcBef>
                        <a:spcAft>
                          <a:spcPts val="0"/>
                        </a:spcAft>
                        <a:buNone/>
                      </a:pPr>
                      <a:r>
                        <a:rPr lang="es-MX" sz="1800"/>
                        <a:t>0.86x0.86x0.86mm- 1.04x1.04x1.04mm</a:t>
                      </a:r>
                      <a:endParaRPr/>
                    </a:p>
                  </a:txBody>
                  <a:tcPr marT="45725" marB="45725" marR="91450" marL="91450"/>
                </a:tc>
              </a:tr>
              <a:tr h="370850">
                <a:tc>
                  <a:txBody>
                    <a:bodyPr/>
                    <a:lstStyle/>
                    <a:p>
                      <a:pPr indent="0" lvl="0" marL="0" marR="0" rtl="0" algn="l">
                        <a:spcBef>
                          <a:spcPts val="0"/>
                        </a:spcBef>
                        <a:spcAft>
                          <a:spcPts val="0"/>
                        </a:spcAft>
                        <a:buNone/>
                      </a:pPr>
                      <a:r>
                        <a:rPr lang="es-MX" sz="1800"/>
                        <a:t>Time to Echo (TE)</a:t>
                      </a:r>
                      <a:endParaRPr/>
                    </a:p>
                  </a:txBody>
                  <a:tcPr marT="45725" marB="45725" marR="91450" marL="91450"/>
                </a:tc>
                <a:tc>
                  <a:txBody>
                    <a:bodyPr/>
                    <a:lstStyle/>
                    <a:p>
                      <a:pPr indent="0" lvl="0" marL="0" marR="0" rtl="0" algn="l">
                        <a:spcBef>
                          <a:spcPts val="0"/>
                        </a:spcBef>
                        <a:spcAft>
                          <a:spcPts val="0"/>
                        </a:spcAft>
                        <a:buNone/>
                      </a:pPr>
                      <a:r>
                        <a:rPr lang="es-MX" sz="1800"/>
                        <a:t>1.66-3.39ms</a:t>
                      </a:r>
                      <a:endParaRPr/>
                    </a:p>
                  </a:txBody>
                  <a:tcPr marT="45725" marB="45725" marR="91450" marL="91450"/>
                </a:tc>
              </a:tr>
              <a:tr h="370850">
                <a:tc>
                  <a:txBody>
                    <a:bodyPr/>
                    <a:lstStyle/>
                    <a:p>
                      <a:pPr indent="0" lvl="0" marL="0" marR="0" rtl="0" algn="l">
                        <a:spcBef>
                          <a:spcPts val="0"/>
                        </a:spcBef>
                        <a:spcAft>
                          <a:spcPts val="0"/>
                        </a:spcAft>
                        <a:buNone/>
                      </a:pPr>
                      <a:r>
                        <a:rPr lang="es-MX" sz="1800"/>
                        <a:t>Repetition Time (TR)</a:t>
                      </a:r>
                      <a:endParaRPr/>
                    </a:p>
                  </a:txBody>
                  <a:tcPr marT="45725" marB="45725" marR="91450" marL="91450"/>
                </a:tc>
                <a:tc>
                  <a:txBody>
                    <a:bodyPr/>
                    <a:lstStyle/>
                    <a:p>
                      <a:pPr indent="0" lvl="0" marL="0" marR="0" rtl="0" algn="l">
                        <a:spcBef>
                          <a:spcPts val="0"/>
                        </a:spcBef>
                        <a:spcAft>
                          <a:spcPts val="0"/>
                        </a:spcAft>
                        <a:buNone/>
                      </a:pPr>
                      <a:r>
                        <a:rPr lang="es-MX" sz="1800"/>
                        <a:t>1660-2530ms</a:t>
                      </a:r>
                      <a:endParaRPr/>
                    </a:p>
                  </a:txBody>
                  <a:tcPr marT="45725" marB="45725" marR="91450" marL="91450"/>
                </a:tc>
              </a:tr>
            </a:tbl>
          </a:graphicData>
        </a:graphic>
      </p:graphicFrame>
      <p:graphicFrame>
        <p:nvGraphicFramePr>
          <p:cNvPr id="191" name="Google Shape;191;p7"/>
          <p:cNvGraphicFramePr/>
          <p:nvPr/>
        </p:nvGraphicFramePr>
        <p:xfrm>
          <a:off x="4935891" y="3536719"/>
          <a:ext cx="3000000" cy="3000000"/>
        </p:xfrm>
        <a:graphic>
          <a:graphicData uri="http://schemas.openxmlformats.org/drawingml/2006/table">
            <a:tbl>
              <a:tblPr bandRow="1" firstRow="1">
                <a:noFill/>
                <a:tableStyleId>{18BC2275-2521-43D3-86CC-39B71062BAF3}</a:tableStyleId>
              </a:tblPr>
              <a:tblGrid>
                <a:gridCol w="3346900"/>
                <a:gridCol w="3346900"/>
              </a:tblGrid>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s-MX" sz="1800"/>
                        <a:t>DWI</a:t>
                      </a:r>
                      <a:endParaRPr/>
                    </a:p>
                  </a:txBody>
                  <a:tcPr marT="45725" marB="45725" marR="91450" marL="91450"/>
                </a:tc>
              </a:tr>
              <a:tr h="370850">
                <a:tc>
                  <a:txBody>
                    <a:bodyPr/>
                    <a:lstStyle/>
                    <a:p>
                      <a:pPr indent="0" lvl="0" marL="0" marR="0" rtl="0" algn="l">
                        <a:spcBef>
                          <a:spcPts val="0"/>
                        </a:spcBef>
                        <a:spcAft>
                          <a:spcPts val="0"/>
                        </a:spcAft>
                        <a:buNone/>
                      </a:pPr>
                      <a:r>
                        <a:rPr lang="es-MX" sz="1800"/>
                        <a:t>Gradient directions</a:t>
                      </a:r>
                      <a:endParaRPr sz="1800"/>
                    </a:p>
                  </a:txBody>
                  <a:tcPr marT="45725" marB="45725" marR="91450" marL="91450"/>
                </a:tc>
                <a:tc>
                  <a:txBody>
                    <a:bodyPr/>
                    <a:lstStyle/>
                    <a:p>
                      <a:pPr indent="0" lvl="0" marL="0" marR="0" rtl="0" algn="l">
                        <a:spcBef>
                          <a:spcPts val="0"/>
                        </a:spcBef>
                        <a:spcAft>
                          <a:spcPts val="0"/>
                        </a:spcAft>
                        <a:buNone/>
                      </a:pPr>
                      <a:r>
                        <a:rPr lang="es-MX" sz="1800"/>
                        <a:t>35 – 70 volumes</a:t>
                      </a:r>
                      <a:endParaRPr sz="1800"/>
                    </a:p>
                  </a:txBody>
                  <a:tcPr marT="45725" marB="45725" marR="91450" marL="91450"/>
                </a:tc>
              </a:tr>
              <a:tr h="370850">
                <a:tc>
                  <a:txBody>
                    <a:bodyPr/>
                    <a:lstStyle/>
                    <a:p>
                      <a:pPr indent="0" lvl="0" marL="0" marR="0" rtl="0" algn="l">
                        <a:spcBef>
                          <a:spcPts val="0"/>
                        </a:spcBef>
                        <a:spcAft>
                          <a:spcPts val="0"/>
                        </a:spcAft>
                        <a:buNone/>
                      </a:pPr>
                      <a:r>
                        <a:rPr lang="es-MX" sz="1800"/>
                        <a:t>b values</a:t>
                      </a:r>
                      <a:endParaRPr sz="1800"/>
                    </a:p>
                  </a:txBody>
                  <a:tcPr marT="45725" marB="45725" marR="91450" marL="91450"/>
                </a:tc>
                <a:tc>
                  <a:txBody>
                    <a:bodyPr/>
                    <a:lstStyle/>
                    <a:p>
                      <a:pPr indent="0" lvl="0" marL="0" marR="0" rtl="0" algn="l">
                        <a:spcBef>
                          <a:spcPts val="0"/>
                        </a:spcBef>
                        <a:spcAft>
                          <a:spcPts val="0"/>
                        </a:spcAft>
                        <a:buNone/>
                      </a:pPr>
                      <a:r>
                        <a:rPr lang="es-MX" sz="1800"/>
                        <a:t>700 – 1000 </a:t>
                      </a:r>
                      <a:r>
                        <a:rPr lang="es-MX" sz="1800">
                          <a:solidFill>
                            <a:srgbClr val="000000"/>
                          </a:solidFill>
                        </a:rPr>
                        <a:t>s/mm</a:t>
                      </a:r>
                      <a:r>
                        <a:rPr baseline="30000" lang="es-MX" sz="1800">
                          <a:solidFill>
                            <a:srgbClr val="000000"/>
                          </a:solidFill>
                        </a:rPr>
                        <a:t>2</a:t>
                      </a:r>
                      <a:endParaRPr sz="1800"/>
                    </a:p>
                  </a:txBody>
                  <a:tcPr marT="45725" marB="45725" marR="91450" marL="91450"/>
                </a:tc>
              </a:tr>
              <a:tr h="370850">
                <a:tc>
                  <a:txBody>
                    <a:bodyPr/>
                    <a:lstStyle/>
                    <a:p>
                      <a:pPr indent="0" lvl="0" marL="0" marR="0" rtl="0" algn="l">
                        <a:spcBef>
                          <a:spcPts val="0"/>
                        </a:spcBef>
                        <a:spcAft>
                          <a:spcPts val="0"/>
                        </a:spcAft>
                        <a:buNone/>
                      </a:pPr>
                      <a:r>
                        <a:rPr lang="es-MX" sz="1800"/>
                        <a:t>b=0</a:t>
                      </a:r>
                      <a:r>
                        <a:rPr lang="es-MX" sz="1800">
                          <a:solidFill>
                            <a:srgbClr val="000000"/>
                          </a:solidFill>
                        </a:rPr>
                        <a:t>s/mm</a:t>
                      </a:r>
                      <a:r>
                        <a:rPr baseline="30000" lang="es-MX" sz="1800">
                          <a:solidFill>
                            <a:srgbClr val="000000"/>
                          </a:solidFill>
                        </a:rPr>
                        <a:t>2</a:t>
                      </a:r>
                      <a:endParaRPr sz="1800"/>
                    </a:p>
                  </a:txBody>
                  <a:tcPr marT="45725" marB="45725" marR="91450" marL="91450"/>
                </a:tc>
                <a:tc>
                  <a:txBody>
                    <a:bodyPr/>
                    <a:lstStyle/>
                    <a:p>
                      <a:pPr indent="0" lvl="0" marL="0" marR="0" rtl="0" algn="l">
                        <a:spcBef>
                          <a:spcPts val="0"/>
                        </a:spcBef>
                        <a:spcAft>
                          <a:spcPts val="0"/>
                        </a:spcAft>
                        <a:buNone/>
                      </a:pPr>
                      <a:r>
                        <a:rPr lang="es-MX" sz="1800"/>
                        <a:t>1 – 10 volumes</a:t>
                      </a:r>
                      <a:endParaRPr sz="1800"/>
                    </a:p>
                  </a:txBody>
                  <a:tcPr marT="45725" marB="45725" marR="91450" marL="91450"/>
                </a:tc>
              </a:tr>
              <a:tr h="370850">
                <a:tc>
                  <a:txBody>
                    <a:bodyPr/>
                    <a:lstStyle/>
                    <a:p>
                      <a:pPr indent="0" lvl="0" marL="0" marR="0" rtl="0" algn="l">
                        <a:spcBef>
                          <a:spcPts val="0"/>
                        </a:spcBef>
                        <a:spcAft>
                          <a:spcPts val="0"/>
                        </a:spcAft>
                        <a:buNone/>
                      </a:pPr>
                      <a:r>
                        <a:rPr lang="es-MX" sz="1800"/>
                        <a:t>Voxel size</a:t>
                      </a:r>
                      <a:endParaRPr sz="1800"/>
                    </a:p>
                  </a:txBody>
                  <a:tcPr marT="45725" marB="45725" marR="91450" marL="91450"/>
                </a:tc>
                <a:tc>
                  <a:txBody>
                    <a:bodyPr/>
                    <a:lstStyle/>
                    <a:p>
                      <a:pPr indent="0" lvl="0" marL="0" marR="0" rtl="0" algn="l">
                        <a:spcBef>
                          <a:spcPts val="0"/>
                        </a:spcBef>
                        <a:spcAft>
                          <a:spcPts val="0"/>
                        </a:spcAft>
                        <a:buNone/>
                      </a:pPr>
                      <a:r>
                        <a:rPr lang="es-MX" sz="1800"/>
                        <a:t>1.85x1.85x1.85mm - 2x2x2mm</a:t>
                      </a:r>
                      <a:endParaRPr/>
                    </a:p>
                  </a:txBody>
                  <a:tcPr marT="45725" marB="45725" marR="91450" marL="91450"/>
                </a:tc>
              </a:tr>
              <a:tr h="370850">
                <a:tc>
                  <a:txBody>
                    <a:bodyPr/>
                    <a:lstStyle/>
                    <a:p>
                      <a:pPr indent="0" lvl="0" marL="0" marR="0" rtl="0" algn="l">
                        <a:spcBef>
                          <a:spcPts val="0"/>
                        </a:spcBef>
                        <a:spcAft>
                          <a:spcPts val="0"/>
                        </a:spcAft>
                        <a:buNone/>
                      </a:pPr>
                      <a:r>
                        <a:rPr lang="es-MX" sz="1800"/>
                        <a:t>Time to Echo (TE)</a:t>
                      </a:r>
                      <a:endParaRPr/>
                    </a:p>
                  </a:txBody>
                  <a:tcPr marT="45725" marB="45725" marR="91450" marL="91450"/>
                </a:tc>
                <a:tc>
                  <a:txBody>
                    <a:bodyPr/>
                    <a:lstStyle/>
                    <a:p>
                      <a:pPr indent="0" lvl="0" marL="0" marR="0" rtl="0" algn="l">
                        <a:spcBef>
                          <a:spcPts val="0"/>
                        </a:spcBef>
                        <a:spcAft>
                          <a:spcPts val="0"/>
                        </a:spcAft>
                        <a:buNone/>
                      </a:pPr>
                      <a:r>
                        <a:rPr lang="es-MX" sz="1800"/>
                        <a:t>4.3-12.827ms</a:t>
                      </a:r>
                      <a:endParaRPr/>
                    </a:p>
                  </a:txBody>
                  <a:tcPr marT="45725" marB="45725" marR="91450" marL="91450"/>
                </a:tc>
              </a:tr>
              <a:tr h="370850">
                <a:tc>
                  <a:txBody>
                    <a:bodyPr/>
                    <a:lstStyle/>
                    <a:p>
                      <a:pPr indent="0" lvl="0" marL="0" marR="0" rtl="0" algn="l">
                        <a:spcBef>
                          <a:spcPts val="0"/>
                        </a:spcBef>
                        <a:spcAft>
                          <a:spcPts val="0"/>
                        </a:spcAft>
                        <a:buNone/>
                      </a:pPr>
                      <a:r>
                        <a:rPr lang="es-MX" sz="1800"/>
                        <a:t>Repetition Time (TR)</a:t>
                      </a:r>
                      <a:endParaRPr/>
                    </a:p>
                  </a:txBody>
                  <a:tcPr marT="45725" marB="45725" marR="91450" marL="91450"/>
                </a:tc>
                <a:tc>
                  <a:txBody>
                    <a:bodyPr/>
                    <a:lstStyle/>
                    <a:p>
                      <a:pPr indent="0" lvl="0" marL="0" marR="0" rtl="0" algn="l">
                        <a:spcBef>
                          <a:spcPts val="0"/>
                        </a:spcBef>
                        <a:spcAft>
                          <a:spcPts val="0"/>
                        </a:spcAft>
                        <a:buNone/>
                      </a:pPr>
                      <a:r>
                        <a:rPr lang="es-MX" sz="1800"/>
                        <a:t>90ms</a:t>
                      </a:r>
                      <a:endParaRPr/>
                    </a:p>
                  </a:txBody>
                  <a:tcPr marT="45725" marB="45725" marR="91450" marL="91450"/>
                </a:tc>
              </a:tr>
            </a:tbl>
          </a:graphicData>
        </a:graphic>
      </p:graphicFrame>
      <p:sp>
        <p:nvSpPr>
          <p:cNvPr id="192" name="Google Shape;192;p7"/>
          <p:cNvSpPr txBox="1"/>
          <p:nvPr>
            <p:ph type="title"/>
          </p:nvPr>
        </p:nvSpPr>
        <p:spPr>
          <a:xfrm>
            <a:off x="1115622" y="3379434"/>
            <a:ext cx="3453271" cy="148336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Arial"/>
              <a:buNone/>
            </a:pPr>
            <a:r>
              <a:rPr lang="es-MX" sz="4800"/>
              <a:t>3T Siemens system</a:t>
            </a:r>
            <a:endParaRPr sz="4800"/>
          </a:p>
        </p:txBody>
      </p:sp>
      <p:sp>
        <p:nvSpPr>
          <p:cNvPr id="193" name="Google Shape;193;p7"/>
          <p:cNvSpPr txBox="1"/>
          <p:nvPr>
            <p:ph idx="1" type="body"/>
          </p:nvPr>
        </p:nvSpPr>
        <p:spPr>
          <a:xfrm>
            <a:off x="1032923" y="4922429"/>
            <a:ext cx="3618669" cy="96145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s-MX"/>
              <a:t>TIM Trio, Skyra, Verio and Magnetom Vida</a:t>
            </a:r>
            <a:endParaRPr/>
          </a:p>
        </p:txBody>
      </p:sp>
      <p:sp>
        <p:nvSpPr>
          <p:cNvPr id="194" name="Google Shape;194;p7"/>
          <p:cNvSpPr txBox="1"/>
          <p:nvPr/>
        </p:nvSpPr>
        <p:spPr>
          <a:xfrm>
            <a:off x="6096000" y="932497"/>
            <a:ext cx="5023104" cy="18480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6600"/>
              <a:buFont typeface="Calibri"/>
              <a:buNone/>
            </a:pPr>
            <a:r>
              <a:rPr lang="es-MX" sz="6600">
                <a:solidFill>
                  <a:schemeClr val="dk1"/>
                </a:solidFill>
                <a:latin typeface="Calibri"/>
                <a:ea typeface="Calibri"/>
                <a:cs typeface="Calibri"/>
                <a:sym typeface="Calibri"/>
              </a:rPr>
              <a:t>Clinical MRI Acquisitions </a:t>
            </a:r>
            <a:endParaRPr sz="66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grpSp>
        <p:nvGrpSpPr>
          <p:cNvPr id="200" name="Google Shape;200;p8"/>
          <p:cNvGrpSpPr/>
          <p:nvPr/>
        </p:nvGrpSpPr>
        <p:grpSpPr>
          <a:xfrm>
            <a:off x="824722" y="2301284"/>
            <a:ext cx="4035071" cy="3966488"/>
            <a:chOff x="8939" y="247910"/>
            <a:chExt cx="5822992" cy="5724021"/>
          </a:xfrm>
        </p:grpSpPr>
        <p:pic>
          <p:nvPicPr>
            <p:cNvPr descr="MAGNETOM Skyra" id="201" name="Google Shape;201;p8"/>
            <p:cNvPicPr preferRelativeResize="0"/>
            <p:nvPr/>
          </p:nvPicPr>
          <p:blipFill rotWithShape="1">
            <a:blip r:embed="rId3">
              <a:alphaModFix amt="20000"/>
            </a:blip>
            <a:srcRect b="7607" l="18943" r="12804" t="2936"/>
            <a:stretch/>
          </p:blipFill>
          <p:spPr>
            <a:xfrm>
              <a:off x="8939" y="247910"/>
              <a:ext cx="5822992" cy="5724021"/>
            </a:xfrm>
            <a:prstGeom prst="rect">
              <a:avLst/>
            </a:prstGeom>
            <a:noFill/>
            <a:ln>
              <a:noFill/>
            </a:ln>
          </p:spPr>
        </p:pic>
        <p:pic>
          <p:nvPicPr>
            <p:cNvPr descr="Boston Children&amp;#39;s Hospital - Wikipedia" id="202" name="Google Shape;202;p8"/>
            <p:cNvPicPr preferRelativeResize="0"/>
            <p:nvPr/>
          </p:nvPicPr>
          <p:blipFill rotWithShape="1">
            <a:blip r:embed="rId4">
              <a:alphaModFix amt="50000"/>
            </a:blip>
            <a:srcRect b="0" l="0" r="0" t="0"/>
            <a:stretch/>
          </p:blipFill>
          <p:spPr>
            <a:xfrm>
              <a:off x="3893575" y="540806"/>
              <a:ext cx="1908860" cy="979882"/>
            </a:xfrm>
            <a:prstGeom prst="rect">
              <a:avLst/>
            </a:prstGeom>
            <a:noFill/>
            <a:ln>
              <a:noFill/>
            </a:ln>
          </p:spPr>
        </p:pic>
      </p:grpSp>
      <p:sp>
        <p:nvSpPr>
          <p:cNvPr id="203" name="Google Shape;203;p8"/>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Introduction</a:t>
            </a:r>
            <a:endParaRPr/>
          </a:p>
        </p:txBody>
      </p:sp>
      <p:sp>
        <p:nvSpPr>
          <p:cNvPr id="204" name="Google Shape;204;p8"/>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graphicFrame>
        <p:nvGraphicFramePr>
          <p:cNvPr id="205" name="Google Shape;205;p8"/>
          <p:cNvGraphicFramePr/>
          <p:nvPr/>
        </p:nvGraphicFramePr>
        <p:xfrm>
          <a:off x="484632" y="590229"/>
          <a:ext cx="3000000" cy="3000000"/>
        </p:xfrm>
        <a:graphic>
          <a:graphicData uri="http://schemas.openxmlformats.org/drawingml/2006/table">
            <a:tbl>
              <a:tblPr bandRow="1" firstRow="1">
                <a:noFill/>
                <a:tableStyleId>{D06041E2-5D87-4965-AABD-B29032B3CB7D}</a:tableStyleId>
              </a:tblPr>
              <a:tblGrid>
                <a:gridCol w="2709325"/>
                <a:gridCol w="2709325"/>
              </a:tblGrid>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s-MX" sz="1800"/>
                        <a:t>T1w</a:t>
                      </a:r>
                      <a:endParaRPr/>
                    </a:p>
                  </a:txBody>
                  <a:tcPr marT="45725" marB="45725" marR="91450" marL="91450"/>
                </a:tc>
              </a:tr>
              <a:tr h="370850">
                <a:tc>
                  <a:txBody>
                    <a:bodyPr/>
                    <a:lstStyle/>
                    <a:p>
                      <a:pPr indent="0" lvl="0" marL="0" marR="0" rtl="0" algn="l">
                        <a:spcBef>
                          <a:spcPts val="0"/>
                        </a:spcBef>
                        <a:spcAft>
                          <a:spcPts val="0"/>
                        </a:spcAft>
                        <a:buNone/>
                      </a:pPr>
                      <a:r>
                        <a:rPr lang="es-MX" sz="1800"/>
                        <a:t>Voxel size</a:t>
                      </a:r>
                      <a:endParaRPr sz="1800"/>
                    </a:p>
                  </a:txBody>
                  <a:tcPr marT="45725" marB="45725" marR="91450" marL="91450"/>
                </a:tc>
                <a:tc>
                  <a:txBody>
                    <a:bodyPr/>
                    <a:lstStyle/>
                    <a:p>
                      <a:pPr indent="0" lvl="0" marL="0" marR="0" rtl="0" algn="l">
                        <a:spcBef>
                          <a:spcPts val="0"/>
                        </a:spcBef>
                        <a:spcAft>
                          <a:spcPts val="0"/>
                        </a:spcAft>
                        <a:buNone/>
                      </a:pPr>
                      <a:r>
                        <a:rPr lang="es-MX" sz="1800"/>
                        <a:t>0.86x0.86x0.86mm- 1.04x1.04x1.04mm</a:t>
                      </a:r>
                      <a:endParaRPr/>
                    </a:p>
                  </a:txBody>
                  <a:tcPr marT="45725" marB="45725" marR="91450" marL="91450"/>
                </a:tc>
              </a:tr>
              <a:tr h="370850">
                <a:tc>
                  <a:txBody>
                    <a:bodyPr/>
                    <a:lstStyle/>
                    <a:p>
                      <a:pPr indent="0" lvl="0" marL="0" marR="0" rtl="0" algn="l">
                        <a:spcBef>
                          <a:spcPts val="0"/>
                        </a:spcBef>
                        <a:spcAft>
                          <a:spcPts val="0"/>
                        </a:spcAft>
                        <a:buNone/>
                      </a:pPr>
                      <a:r>
                        <a:rPr lang="es-MX" sz="1800"/>
                        <a:t>Time to Echo (TE)</a:t>
                      </a:r>
                      <a:endParaRPr/>
                    </a:p>
                  </a:txBody>
                  <a:tcPr marT="45725" marB="45725" marR="91450" marL="91450"/>
                </a:tc>
                <a:tc>
                  <a:txBody>
                    <a:bodyPr/>
                    <a:lstStyle/>
                    <a:p>
                      <a:pPr indent="0" lvl="0" marL="0" marR="0" rtl="0" algn="l">
                        <a:spcBef>
                          <a:spcPts val="0"/>
                        </a:spcBef>
                        <a:spcAft>
                          <a:spcPts val="0"/>
                        </a:spcAft>
                        <a:buNone/>
                      </a:pPr>
                      <a:r>
                        <a:rPr lang="es-MX" sz="1800"/>
                        <a:t>1.66-2.52ms</a:t>
                      </a:r>
                      <a:endParaRPr/>
                    </a:p>
                  </a:txBody>
                  <a:tcPr marT="45725" marB="45725" marR="91450" marL="91450"/>
                </a:tc>
              </a:tr>
              <a:tr h="370850">
                <a:tc>
                  <a:txBody>
                    <a:bodyPr/>
                    <a:lstStyle/>
                    <a:p>
                      <a:pPr indent="0" lvl="0" marL="0" marR="0" rtl="0" algn="l">
                        <a:spcBef>
                          <a:spcPts val="0"/>
                        </a:spcBef>
                        <a:spcAft>
                          <a:spcPts val="0"/>
                        </a:spcAft>
                        <a:buNone/>
                      </a:pPr>
                      <a:r>
                        <a:rPr lang="es-MX" sz="1800"/>
                        <a:t>Repetition Time (TR)</a:t>
                      </a:r>
                      <a:endParaRPr/>
                    </a:p>
                  </a:txBody>
                  <a:tcPr marT="45725" marB="45725" marR="91450" marL="91450"/>
                </a:tc>
                <a:tc>
                  <a:txBody>
                    <a:bodyPr/>
                    <a:lstStyle/>
                    <a:p>
                      <a:pPr indent="0" lvl="0" marL="0" marR="0" rtl="0" algn="l">
                        <a:spcBef>
                          <a:spcPts val="0"/>
                        </a:spcBef>
                        <a:spcAft>
                          <a:spcPts val="0"/>
                        </a:spcAft>
                        <a:buNone/>
                      </a:pPr>
                      <a:r>
                        <a:rPr lang="es-MX" sz="1800"/>
                        <a:t>2000-2530ms</a:t>
                      </a:r>
                      <a:endParaRPr/>
                    </a:p>
                  </a:txBody>
                  <a:tcPr marT="45725" marB="45725" marR="91450" marL="91450"/>
                </a:tc>
              </a:tr>
            </a:tbl>
          </a:graphicData>
        </a:graphic>
      </p:graphicFrame>
      <p:graphicFrame>
        <p:nvGraphicFramePr>
          <p:cNvPr id="206" name="Google Shape;206;p8"/>
          <p:cNvGraphicFramePr/>
          <p:nvPr/>
        </p:nvGraphicFramePr>
        <p:xfrm>
          <a:off x="4935891" y="3536719"/>
          <a:ext cx="3000000" cy="3000000"/>
        </p:xfrm>
        <a:graphic>
          <a:graphicData uri="http://schemas.openxmlformats.org/drawingml/2006/table">
            <a:tbl>
              <a:tblPr bandRow="1" firstRow="1">
                <a:noFill/>
                <a:tableStyleId>{18BC2275-2521-43D3-86CC-39B71062BAF3}</a:tableStyleId>
              </a:tblPr>
              <a:tblGrid>
                <a:gridCol w="3346900"/>
                <a:gridCol w="3346900"/>
              </a:tblGrid>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s-MX" sz="1800"/>
                        <a:t>DWI</a:t>
                      </a:r>
                      <a:endParaRPr/>
                    </a:p>
                  </a:txBody>
                  <a:tcPr marT="45725" marB="45725" marR="91450" marL="91450"/>
                </a:tc>
              </a:tr>
              <a:tr h="370850">
                <a:tc>
                  <a:txBody>
                    <a:bodyPr/>
                    <a:lstStyle/>
                    <a:p>
                      <a:pPr indent="0" lvl="0" marL="0" marR="0" rtl="0" algn="l">
                        <a:spcBef>
                          <a:spcPts val="0"/>
                        </a:spcBef>
                        <a:spcAft>
                          <a:spcPts val="0"/>
                        </a:spcAft>
                        <a:buNone/>
                      </a:pPr>
                      <a:r>
                        <a:rPr lang="es-MX" sz="1800"/>
                        <a:t>Gradient directions</a:t>
                      </a:r>
                      <a:endParaRPr sz="1800"/>
                    </a:p>
                  </a:txBody>
                  <a:tcPr marT="45725" marB="45725" marR="91450" marL="91450"/>
                </a:tc>
                <a:tc>
                  <a:txBody>
                    <a:bodyPr/>
                    <a:lstStyle/>
                    <a:p>
                      <a:pPr indent="0" lvl="0" marL="0" marR="0" rtl="0" algn="l">
                        <a:spcBef>
                          <a:spcPts val="0"/>
                        </a:spcBef>
                        <a:spcAft>
                          <a:spcPts val="0"/>
                        </a:spcAft>
                        <a:buNone/>
                      </a:pPr>
                      <a:r>
                        <a:rPr lang="es-MX" sz="1800"/>
                        <a:t>35 – 70 volumes</a:t>
                      </a:r>
                      <a:endParaRPr sz="1800"/>
                    </a:p>
                  </a:txBody>
                  <a:tcPr marT="45725" marB="45725" marR="91450" marL="91450"/>
                </a:tc>
              </a:tr>
              <a:tr h="370850">
                <a:tc>
                  <a:txBody>
                    <a:bodyPr/>
                    <a:lstStyle/>
                    <a:p>
                      <a:pPr indent="0" lvl="0" marL="0" marR="0" rtl="0" algn="l">
                        <a:spcBef>
                          <a:spcPts val="0"/>
                        </a:spcBef>
                        <a:spcAft>
                          <a:spcPts val="0"/>
                        </a:spcAft>
                        <a:buNone/>
                      </a:pPr>
                      <a:r>
                        <a:rPr lang="es-MX" sz="1800"/>
                        <a:t>b values</a:t>
                      </a:r>
                      <a:endParaRPr sz="1800"/>
                    </a:p>
                  </a:txBody>
                  <a:tcPr marT="45725" marB="45725" marR="91450" marL="91450"/>
                </a:tc>
                <a:tc>
                  <a:txBody>
                    <a:bodyPr/>
                    <a:lstStyle/>
                    <a:p>
                      <a:pPr indent="0" lvl="0" marL="0" marR="0" rtl="0" algn="l">
                        <a:spcBef>
                          <a:spcPts val="0"/>
                        </a:spcBef>
                        <a:spcAft>
                          <a:spcPts val="0"/>
                        </a:spcAft>
                        <a:buNone/>
                      </a:pPr>
                      <a:r>
                        <a:rPr lang="es-MX" sz="1800"/>
                        <a:t>700 – 1000 </a:t>
                      </a:r>
                      <a:r>
                        <a:rPr lang="es-MX" sz="1800">
                          <a:solidFill>
                            <a:srgbClr val="000000"/>
                          </a:solidFill>
                        </a:rPr>
                        <a:t>s/mm</a:t>
                      </a:r>
                      <a:r>
                        <a:rPr baseline="30000" lang="es-MX" sz="1800">
                          <a:solidFill>
                            <a:srgbClr val="000000"/>
                          </a:solidFill>
                        </a:rPr>
                        <a:t>2</a:t>
                      </a:r>
                      <a:endParaRPr sz="1800"/>
                    </a:p>
                  </a:txBody>
                  <a:tcPr marT="45725" marB="45725" marR="91450" marL="91450"/>
                </a:tc>
              </a:tr>
              <a:tr h="370850">
                <a:tc>
                  <a:txBody>
                    <a:bodyPr/>
                    <a:lstStyle/>
                    <a:p>
                      <a:pPr indent="0" lvl="0" marL="0" marR="0" rtl="0" algn="l">
                        <a:spcBef>
                          <a:spcPts val="0"/>
                        </a:spcBef>
                        <a:spcAft>
                          <a:spcPts val="0"/>
                        </a:spcAft>
                        <a:buNone/>
                      </a:pPr>
                      <a:r>
                        <a:rPr lang="es-MX" sz="1800"/>
                        <a:t>b=0</a:t>
                      </a:r>
                      <a:r>
                        <a:rPr lang="es-MX" sz="1800">
                          <a:solidFill>
                            <a:srgbClr val="000000"/>
                          </a:solidFill>
                        </a:rPr>
                        <a:t>s/mm</a:t>
                      </a:r>
                      <a:r>
                        <a:rPr baseline="30000" lang="es-MX" sz="1800">
                          <a:solidFill>
                            <a:srgbClr val="000000"/>
                          </a:solidFill>
                        </a:rPr>
                        <a:t>2</a:t>
                      </a:r>
                      <a:endParaRPr sz="1800"/>
                    </a:p>
                  </a:txBody>
                  <a:tcPr marT="45725" marB="45725" marR="91450" marL="91450"/>
                </a:tc>
                <a:tc>
                  <a:txBody>
                    <a:bodyPr/>
                    <a:lstStyle/>
                    <a:p>
                      <a:pPr indent="0" lvl="0" marL="0" marR="0" rtl="0" algn="l">
                        <a:spcBef>
                          <a:spcPts val="0"/>
                        </a:spcBef>
                        <a:spcAft>
                          <a:spcPts val="0"/>
                        </a:spcAft>
                        <a:buNone/>
                      </a:pPr>
                      <a:r>
                        <a:rPr lang="es-MX" sz="1800"/>
                        <a:t>1 – 10 volumes</a:t>
                      </a:r>
                      <a:endParaRPr sz="1800"/>
                    </a:p>
                  </a:txBody>
                  <a:tcPr marT="45725" marB="45725" marR="91450" marL="91450"/>
                </a:tc>
              </a:tr>
              <a:tr h="370850">
                <a:tc>
                  <a:txBody>
                    <a:bodyPr/>
                    <a:lstStyle/>
                    <a:p>
                      <a:pPr indent="0" lvl="0" marL="0" marR="0" rtl="0" algn="l">
                        <a:spcBef>
                          <a:spcPts val="0"/>
                        </a:spcBef>
                        <a:spcAft>
                          <a:spcPts val="0"/>
                        </a:spcAft>
                        <a:buNone/>
                      </a:pPr>
                      <a:r>
                        <a:rPr lang="es-MX" sz="1800"/>
                        <a:t>Voxel size</a:t>
                      </a:r>
                      <a:endParaRPr sz="1800"/>
                    </a:p>
                  </a:txBody>
                  <a:tcPr marT="45725" marB="45725" marR="91450" marL="91450"/>
                </a:tc>
                <a:tc>
                  <a:txBody>
                    <a:bodyPr/>
                    <a:lstStyle/>
                    <a:p>
                      <a:pPr indent="0" lvl="0" marL="0" marR="0" rtl="0" algn="l">
                        <a:spcBef>
                          <a:spcPts val="0"/>
                        </a:spcBef>
                        <a:spcAft>
                          <a:spcPts val="0"/>
                        </a:spcAft>
                        <a:buNone/>
                      </a:pPr>
                      <a:r>
                        <a:rPr lang="es-MX" sz="1800"/>
                        <a:t>2x2x2mm</a:t>
                      </a:r>
                      <a:endParaRPr/>
                    </a:p>
                  </a:txBody>
                  <a:tcPr marT="45725" marB="45725" marR="91450" marL="91450"/>
                </a:tc>
              </a:tr>
              <a:tr h="370850">
                <a:tc>
                  <a:txBody>
                    <a:bodyPr/>
                    <a:lstStyle/>
                    <a:p>
                      <a:pPr indent="0" lvl="0" marL="0" marR="0" rtl="0" algn="l">
                        <a:spcBef>
                          <a:spcPts val="0"/>
                        </a:spcBef>
                        <a:spcAft>
                          <a:spcPts val="0"/>
                        </a:spcAft>
                        <a:buNone/>
                      </a:pPr>
                      <a:r>
                        <a:rPr lang="es-MX" sz="1800"/>
                        <a:t>Time to Echo (TE)</a:t>
                      </a:r>
                      <a:endParaRPr/>
                    </a:p>
                  </a:txBody>
                  <a:tcPr marT="45725" marB="45725" marR="91450" marL="91450"/>
                </a:tc>
                <a:tc>
                  <a:txBody>
                    <a:bodyPr/>
                    <a:lstStyle/>
                    <a:p>
                      <a:pPr indent="0" lvl="0" marL="0" marR="0" rtl="0" algn="l">
                        <a:spcBef>
                          <a:spcPts val="0"/>
                        </a:spcBef>
                        <a:spcAft>
                          <a:spcPts val="0"/>
                        </a:spcAft>
                        <a:buNone/>
                      </a:pPr>
                      <a:r>
                        <a:rPr lang="es-MX" sz="1800"/>
                        <a:t>4.3-12.14ms</a:t>
                      </a:r>
                      <a:endParaRPr/>
                    </a:p>
                  </a:txBody>
                  <a:tcPr marT="45725" marB="45725" marR="91450" marL="91450"/>
                </a:tc>
              </a:tr>
              <a:tr h="370850">
                <a:tc>
                  <a:txBody>
                    <a:bodyPr/>
                    <a:lstStyle/>
                    <a:p>
                      <a:pPr indent="0" lvl="0" marL="0" marR="0" rtl="0" algn="l">
                        <a:spcBef>
                          <a:spcPts val="0"/>
                        </a:spcBef>
                        <a:spcAft>
                          <a:spcPts val="0"/>
                        </a:spcAft>
                        <a:buNone/>
                      </a:pPr>
                      <a:r>
                        <a:rPr lang="es-MX" sz="1800"/>
                        <a:t>Repetition Time (TR)</a:t>
                      </a:r>
                      <a:endParaRPr/>
                    </a:p>
                  </a:txBody>
                  <a:tcPr marT="45725" marB="45725" marR="91450" marL="91450"/>
                </a:tc>
                <a:tc>
                  <a:txBody>
                    <a:bodyPr/>
                    <a:lstStyle/>
                    <a:p>
                      <a:pPr indent="0" lvl="0" marL="0" marR="0" rtl="0" algn="l">
                        <a:spcBef>
                          <a:spcPts val="0"/>
                        </a:spcBef>
                        <a:spcAft>
                          <a:spcPts val="0"/>
                        </a:spcAft>
                        <a:buNone/>
                      </a:pPr>
                      <a:r>
                        <a:rPr lang="es-MX" sz="1800"/>
                        <a:t>90ms</a:t>
                      </a:r>
                      <a:endParaRPr/>
                    </a:p>
                  </a:txBody>
                  <a:tcPr marT="45725" marB="45725" marR="91450" marL="91450"/>
                </a:tc>
              </a:tr>
            </a:tbl>
          </a:graphicData>
        </a:graphic>
      </p:graphicFrame>
      <p:sp>
        <p:nvSpPr>
          <p:cNvPr id="207" name="Google Shape;207;p8"/>
          <p:cNvSpPr txBox="1"/>
          <p:nvPr>
            <p:ph type="title"/>
          </p:nvPr>
        </p:nvSpPr>
        <p:spPr>
          <a:xfrm>
            <a:off x="1115622" y="3379434"/>
            <a:ext cx="3453271" cy="148336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Arial"/>
              <a:buNone/>
            </a:pPr>
            <a:r>
              <a:rPr lang="es-MX" sz="4800"/>
              <a:t>3T Siemens system</a:t>
            </a:r>
            <a:endParaRPr sz="4800"/>
          </a:p>
        </p:txBody>
      </p:sp>
      <p:sp>
        <p:nvSpPr>
          <p:cNvPr id="208" name="Google Shape;208;p8"/>
          <p:cNvSpPr txBox="1"/>
          <p:nvPr>
            <p:ph idx="1" type="body"/>
          </p:nvPr>
        </p:nvSpPr>
        <p:spPr>
          <a:xfrm>
            <a:off x="1032923" y="4922429"/>
            <a:ext cx="3618669" cy="96145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s-MX"/>
              <a:t>TIM Trio, Skyra, Verio and Magnetom Vida</a:t>
            </a:r>
            <a:endParaRPr/>
          </a:p>
        </p:txBody>
      </p:sp>
      <p:sp>
        <p:nvSpPr>
          <p:cNvPr id="209" name="Google Shape;209;p8"/>
          <p:cNvSpPr txBox="1"/>
          <p:nvPr/>
        </p:nvSpPr>
        <p:spPr>
          <a:xfrm>
            <a:off x="6096000" y="932497"/>
            <a:ext cx="5023104" cy="18480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6600"/>
              <a:buFont typeface="Calibri"/>
              <a:buNone/>
            </a:pPr>
            <a:r>
              <a:rPr lang="es-MX" sz="6600">
                <a:solidFill>
                  <a:schemeClr val="dk1"/>
                </a:solidFill>
                <a:latin typeface="Calibri"/>
                <a:ea typeface="Calibri"/>
                <a:cs typeface="Calibri"/>
                <a:sym typeface="Calibri"/>
              </a:rPr>
              <a:t>Clinical MRI Acquisitions </a:t>
            </a:r>
            <a:endParaRPr sz="66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9"/>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Methods</a:t>
            </a:r>
            <a:endParaRPr/>
          </a:p>
        </p:txBody>
      </p:sp>
      <p:sp>
        <p:nvSpPr>
          <p:cNvPr id="216" name="Google Shape;216;p9"/>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cxnSp>
        <p:nvCxnSpPr>
          <p:cNvPr id="217" name="Google Shape;217;p9"/>
          <p:cNvCxnSpPr/>
          <p:nvPr/>
        </p:nvCxnSpPr>
        <p:spPr>
          <a:xfrm>
            <a:off x="943030" y="3426531"/>
            <a:ext cx="10305940" cy="0"/>
          </a:xfrm>
          <a:prstGeom prst="straightConnector1">
            <a:avLst/>
          </a:prstGeom>
          <a:noFill/>
          <a:ln cap="flat" cmpd="sng" w="9525">
            <a:solidFill>
              <a:schemeClr val="dk1"/>
            </a:solidFill>
            <a:prstDash val="solid"/>
            <a:miter lim="800000"/>
            <a:headEnd len="med" w="med" type="oval"/>
            <a:tailEnd len="med" w="med" type="oval"/>
          </a:ln>
        </p:spPr>
      </p:cxnSp>
      <p:sp>
        <p:nvSpPr>
          <p:cNvPr id="218" name="Google Shape;218;p9"/>
          <p:cNvSpPr/>
          <p:nvPr/>
        </p:nvSpPr>
        <p:spPr>
          <a:xfrm flipH="1">
            <a:off x="7841597" y="4170651"/>
            <a:ext cx="2390560" cy="1510841"/>
          </a:xfrm>
          <a:prstGeom prst="roundRect">
            <a:avLst>
              <a:gd fmla="val 16667" name="adj"/>
            </a:avLst>
          </a:prstGeom>
          <a:solidFill>
            <a:schemeClr val="dk1">
              <a:alpha val="49803"/>
            </a:scheme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800"/>
              <a:buFont typeface="Arial"/>
              <a:buNone/>
            </a:pPr>
            <a:r>
              <a:rPr b="1" lang="es-MX" sz="1800">
                <a:solidFill>
                  <a:schemeClr val="lt1"/>
                </a:solidFill>
                <a:latin typeface="Arial"/>
                <a:ea typeface="Arial"/>
                <a:cs typeface="Arial"/>
                <a:sym typeface="Arial"/>
              </a:rPr>
              <a:t>Postop MRI scan</a:t>
            </a:r>
            <a:endParaRPr b="1" sz="1800">
              <a:solidFill>
                <a:schemeClr val="lt1"/>
              </a:solidFill>
              <a:latin typeface="Arial"/>
              <a:ea typeface="Arial"/>
              <a:cs typeface="Arial"/>
              <a:sym typeface="Arial"/>
            </a:endParaRPr>
          </a:p>
          <a:p>
            <a:pPr indent="0" lvl="0" marL="0" marR="0" rtl="0" algn="ctr">
              <a:spcBef>
                <a:spcPts val="0"/>
              </a:spcBef>
              <a:spcAft>
                <a:spcPts val="0"/>
              </a:spcAft>
              <a:buClr>
                <a:schemeClr val="dk1"/>
              </a:buClr>
              <a:buSzPts val="1800"/>
              <a:buFont typeface="Arial"/>
              <a:buNone/>
            </a:pPr>
            <a:r>
              <a:t/>
            </a:r>
            <a:endParaRPr b="1" sz="1800">
              <a:solidFill>
                <a:schemeClr val="lt1"/>
              </a:solidFill>
              <a:latin typeface="Arial"/>
              <a:ea typeface="Arial"/>
              <a:cs typeface="Arial"/>
              <a:sym typeface="Arial"/>
            </a:endParaRPr>
          </a:p>
          <a:p>
            <a:pPr indent="0" lvl="0" marL="0" marR="0" rtl="0" algn="ctr">
              <a:spcBef>
                <a:spcPts val="0"/>
              </a:spcBef>
              <a:spcAft>
                <a:spcPts val="0"/>
              </a:spcAft>
              <a:buClr>
                <a:schemeClr val="lt1"/>
              </a:buClr>
              <a:buSzPts val="1800"/>
              <a:buFont typeface="Arial"/>
              <a:buNone/>
            </a:pPr>
            <a:r>
              <a:rPr lang="es-MX" sz="1800">
                <a:solidFill>
                  <a:schemeClr val="lt1"/>
                </a:solidFill>
                <a:latin typeface="Arial"/>
                <a:ea typeface="Arial"/>
                <a:cs typeface="Arial"/>
                <a:sym typeface="Arial"/>
              </a:rPr>
              <a:t>T1w</a:t>
            </a:r>
            <a:endParaRPr sz="1800">
              <a:solidFill>
                <a:schemeClr val="lt1"/>
              </a:solidFill>
              <a:latin typeface="Arial"/>
              <a:ea typeface="Arial"/>
              <a:cs typeface="Arial"/>
              <a:sym typeface="Arial"/>
            </a:endParaRPr>
          </a:p>
        </p:txBody>
      </p:sp>
      <p:sp>
        <p:nvSpPr>
          <p:cNvPr id="219" name="Google Shape;219;p9"/>
          <p:cNvSpPr/>
          <p:nvPr/>
        </p:nvSpPr>
        <p:spPr>
          <a:xfrm flipH="1">
            <a:off x="4900533" y="1176506"/>
            <a:ext cx="2390560" cy="1510841"/>
          </a:xfrm>
          <a:prstGeom prst="roundRect">
            <a:avLst>
              <a:gd fmla="val 16667" name="adj"/>
            </a:avLst>
          </a:prstGeom>
          <a:solidFill>
            <a:schemeClr val="dk1">
              <a:alpha val="49803"/>
            </a:scheme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800"/>
              <a:buFont typeface="Arial"/>
              <a:buNone/>
            </a:pPr>
            <a:r>
              <a:rPr b="1" lang="es-MX" sz="1800">
                <a:solidFill>
                  <a:schemeClr val="lt1"/>
                </a:solidFill>
                <a:latin typeface="Arial"/>
                <a:ea typeface="Arial"/>
                <a:cs typeface="Arial"/>
                <a:sym typeface="Arial"/>
              </a:rPr>
              <a:t>Surgery Date</a:t>
            </a:r>
            <a:endParaRPr b="1" sz="1800">
              <a:solidFill>
                <a:schemeClr val="lt1"/>
              </a:solidFill>
              <a:latin typeface="Arial"/>
              <a:ea typeface="Arial"/>
              <a:cs typeface="Arial"/>
              <a:sym typeface="Arial"/>
            </a:endParaRPr>
          </a:p>
        </p:txBody>
      </p:sp>
      <p:cxnSp>
        <p:nvCxnSpPr>
          <p:cNvPr id="220" name="Google Shape;220;p9"/>
          <p:cNvCxnSpPr>
            <a:endCxn id="221" idx="2"/>
          </p:cNvCxnSpPr>
          <p:nvPr/>
        </p:nvCxnSpPr>
        <p:spPr>
          <a:xfrm flipH="1" rot="10800000">
            <a:off x="2594984" y="3658319"/>
            <a:ext cx="300" cy="512400"/>
          </a:xfrm>
          <a:prstGeom prst="straightConnector1">
            <a:avLst/>
          </a:prstGeom>
          <a:noFill/>
          <a:ln cap="flat" cmpd="sng" w="9525">
            <a:solidFill>
              <a:schemeClr val="accent2"/>
            </a:solidFill>
            <a:prstDash val="solid"/>
            <a:miter lim="800000"/>
            <a:headEnd len="sm" w="sm" type="none"/>
            <a:tailEnd len="sm" w="sm" type="none"/>
          </a:ln>
        </p:spPr>
      </p:cxnSp>
      <p:cxnSp>
        <p:nvCxnSpPr>
          <p:cNvPr id="222" name="Google Shape;222;p9"/>
          <p:cNvCxnSpPr/>
          <p:nvPr/>
        </p:nvCxnSpPr>
        <p:spPr>
          <a:xfrm rot="10800000">
            <a:off x="9036877" y="3658320"/>
            <a:ext cx="0" cy="512263"/>
          </a:xfrm>
          <a:prstGeom prst="straightConnector1">
            <a:avLst/>
          </a:prstGeom>
          <a:noFill/>
          <a:ln cap="flat" cmpd="sng" w="9525">
            <a:solidFill>
              <a:schemeClr val="accent2"/>
            </a:solidFill>
            <a:prstDash val="solid"/>
            <a:miter lim="800000"/>
            <a:headEnd len="sm" w="sm" type="none"/>
            <a:tailEnd len="sm" w="sm" type="none"/>
          </a:ln>
        </p:spPr>
      </p:cxnSp>
      <p:cxnSp>
        <p:nvCxnSpPr>
          <p:cNvPr id="223" name="Google Shape;223;p9"/>
          <p:cNvCxnSpPr>
            <a:stCxn id="219" idx="2"/>
            <a:endCxn id="224" idx="0"/>
          </p:cNvCxnSpPr>
          <p:nvPr/>
        </p:nvCxnSpPr>
        <p:spPr>
          <a:xfrm>
            <a:off x="6095813" y="2687347"/>
            <a:ext cx="0" cy="476400"/>
          </a:xfrm>
          <a:prstGeom prst="straightConnector1">
            <a:avLst/>
          </a:prstGeom>
          <a:noFill/>
          <a:ln cap="flat" cmpd="sng" w="9525">
            <a:solidFill>
              <a:schemeClr val="accent2"/>
            </a:solidFill>
            <a:prstDash val="solid"/>
            <a:miter lim="800000"/>
            <a:headEnd len="sm" w="sm" type="none"/>
            <a:tailEnd len="sm" w="sm" type="none"/>
          </a:ln>
        </p:spPr>
      </p:cxnSp>
      <p:sp>
        <p:nvSpPr>
          <p:cNvPr id="224" name="Google Shape;224;p9"/>
          <p:cNvSpPr/>
          <p:nvPr/>
        </p:nvSpPr>
        <p:spPr>
          <a:xfrm>
            <a:off x="5848462" y="3163634"/>
            <a:ext cx="494685" cy="494685"/>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600">
              <a:solidFill>
                <a:schemeClr val="lt2"/>
              </a:solidFill>
              <a:latin typeface="Bebas Neue"/>
              <a:ea typeface="Bebas Neue"/>
              <a:cs typeface="Bebas Neue"/>
              <a:sym typeface="Bebas Neue"/>
            </a:endParaRPr>
          </a:p>
        </p:txBody>
      </p:sp>
      <p:sp>
        <p:nvSpPr>
          <p:cNvPr id="225" name="Google Shape;225;p9"/>
          <p:cNvSpPr/>
          <p:nvPr/>
        </p:nvSpPr>
        <p:spPr>
          <a:xfrm>
            <a:off x="8789535" y="3163634"/>
            <a:ext cx="494685" cy="494685"/>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600">
              <a:solidFill>
                <a:schemeClr val="lt2"/>
              </a:solidFill>
              <a:latin typeface="Bebas Neue"/>
              <a:ea typeface="Bebas Neue"/>
              <a:cs typeface="Bebas Neue"/>
              <a:sym typeface="Bebas Neue"/>
            </a:endParaRPr>
          </a:p>
        </p:txBody>
      </p:sp>
      <p:sp>
        <p:nvSpPr>
          <p:cNvPr id="226" name="Google Shape;226;p9"/>
          <p:cNvSpPr/>
          <p:nvPr/>
        </p:nvSpPr>
        <p:spPr>
          <a:xfrm flipH="1">
            <a:off x="1399434" y="4170651"/>
            <a:ext cx="2390560" cy="1510841"/>
          </a:xfrm>
          <a:prstGeom prst="roundRect">
            <a:avLst>
              <a:gd fmla="val 16667" name="adj"/>
            </a:avLst>
          </a:prstGeom>
          <a:solidFill>
            <a:schemeClr val="dk1">
              <a:alpha val="49803"/>
            </a:scheme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800"/>
              <a:buFont typeface="Arial"/>
              <a:buNone/>
            </a:pPr>
            <a:r>
              <a:rPr b="1" lang="es-MX" sz="1800">
                <a:solidFill>
                  <a:schemeClr val="lt1"/>
                </a:solidFill>
                <a:latin typeface="Arial"/>
                <a:ea typeface="Arial"/>
                <a:cs typeface="Arial"/>
                <a:sym typeface="Arial"/>
              </a:rPr>
              <a:t>Preop MRI scan</a:t>
            </a:r>
            <a:endParaRPr b="1" sz="1800">
              <a:solidFill>
                <a:schemeClr val="lt1"/>
              </a:solidFill>
              <a:latin typeface="Arial"/>
              <a:ea typeface="Arial"/>
              <a:cs typeface="Arial"/>
              <a:sym typeface="Arial"/>
            </a:endParaRPr>
          </a:p>
          <a:p>
            <a:pPr indent="0" lvl="0" marL="0" marR="0" rtl="0" algn="ctr">
              <a:spcBef>
                <a:spcPts val="0"/>
              </a:spcBef>
              <a:spcAft>
                <a:spcPts val="0"/>
              </a:spcAft>
              <a:buClr>
                <a:schemeClr val="dk1"/>
              </a:buClr>
              <a:buSzPts val="1800"/>
              <a:buFont typeface="Arial"/>
              <a:buNone/>
            </a:pPr>
            <a:r>
              <a:t/>
            </a:r>
            <a:endParaRPr b="1" sz="1800">
              <a:solidFill>
                <a:schemeClr val="lt1"/>
              </a:solidFill>
              <a:latin typeface="Arial"/>
              <a:ea typeface="Arial"/>
              <a:cs typeface="Arial"/>
              <a:sym typeface="Arial"/>
            </a:endParaRPr>
          </a:p>
          <a:p>
            <a:pPr indent="0" lvl="0" marL="0" marR="0" rtl="0" algn="ctr">
              <a:spcBef>
                <a:spcPts val="0"/>
              </a:spcBef>
              <a:spcAft>
                <a:spcPts val="0"/>
              </a:spcAft>
              <a:buClr>
                <a:schemeClr val="lt1"/>
              </a:buClr>
              <a:buSzPts val="1800"/>
              <a:buFont typeface="Arial"/>
              <a:buNone/>
            </a:pPr>
            <a:r>
              <a:rPr lang="es-MX" sz="1800">
                <a:solidFill>
                  <a:schemeClr val="lt1"/>
                </a:solidFill>
                <a:latin typeface="Arial"/>
                <a:ea typeface="Arial"/>
                <a:cs typeface="Arial"/>
                <a:sym typeface="Arial"/>
              </a:rPr>
              <a:t>T1w &amp; DWI</a:t>
            </a:r>
            <a:endParaRPr sz="1800">
              <a:solidFill>
                <a:schemeClr val="lt1"/>
              </a:solidFill>
              <a:latin typeface="Arial"/>
              <a:ea typeface="Arial"/>
              <a:cs typeface="Arial"/>
              <a:sym typeface="Arial"/>
            </a:endParaRPr>
          </a:p>
        </p:txBody>
      </p:sp>
      <p:pic>
        <p:nvPicPr>
          <p:cNvPr descr="Icono&#10;&#10;Descripción generada automáticamente" id="227" name="Google Shape;227;p9"/>
          <p:cNvPicPr preferRelativeResize="0"/>
          <p:nvPr/>
        </p:nvPicPr>
        <p:blipFill rotWithShape="1">
          <a:blip r:embed="rId3">
            <a:alphaModFix/>
          </a:blip>
          <a:srcRect b="0" l="0" r="0" t="0"/>
          <a:stretch/>
        </p:blipFill>
        <p:spPr>
          <a:xfrm>
            <a:off x="5475334" y="4305602"/>
            <a:ext cx="1240939" cy="1240939"/>
          </a:xfrm>
          <a:prstGeom prst="rect">
            <a:avLst/>
          </a:prstGeom>
          <a:noFill/>
          <a:ln>
            <a:noFill/>
          </a:ln>
        </p:spPr>
      </p:pic>
      <p:pic>
        <p:nvPicPr>
          <p:cNvPr id="228" name="Google Shape;228;p9"/>
          <p:cNvPicPr preferRelativeResize="0"/>
          <p:nvPr/>
        </p:nvPicPr>
        <p:blipFill rotWithShape="1">
          <a:blip r:embed="rId4">
            <a:alphaModFix/>
          </a:blip>
          <a:srcRect b="0" l="0" r="0" t="0"/>
          <a:stretch/>
        </p:blipFill>
        <p:spPr>
          <a:xfrm rot="10800000">
            <a:off x="2750260" y="1183673"/>
            <a:ext cx="1303663" cy="1601242"/>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229" name="Google Shape;229;p9"/>
          <p:cNvPicPr preferRelativeResize="0"/>
          <p:nvPr/>
        </p:nvPicPr>
        <p:blipFill rotWithShape="1">
          <a:blip r:embed="rId5">
            <a:alphaModFix/>
          </a:blip>
          <a:srcRect b="0" l="0" r="0" t="0"/>
          <a:stretch/>
        </p:blipFill>
        <p:spPr>
          <a:xfrm>
            <a:off x="1446599" y="614938"/>
            <a:ext cx="1303662" cy="153891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230" name="Google Shape;230;p9"/>
          <p:cNvSpPr txBox="1"/>
          <p:nvPr/>
        </p:nvSpPr>
        <p:spPr>
          <a:xfrm>
            <a:off x="1446596" y="2114289"/>
            <a:ext cx="130366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T1w</a:t>
            </a:r>
            <a:endParaRPr/>
          </a:p>
        </p:txBody>
      </p:sp>
      <p:sp>
        <p:nvSpPr>
          <p:cNvPr id="231" name="Google Shape;231;p9"/>
          <p:cNvSpPr txBox="1"/>
          <p:nvPr/>
        </p:nvSpPr>
        <p:spPr>
          <a:xfrm>
            <a:off x="2750242" y="2740955"/>
            <a:ext cx="130366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DWI</a:t>
            </a:r>
            <a:endParaRPr/>
          </a:p>
        </p:txBody>
      </p:sp>
      <p:pic>
        <p:nvPicPr>
          <p:cNvPr id="232" name="Google Shape;232;p9"/>
          <p:cNvPicPr preferRelativeResize="0"/>
          <p:nvPr/>
        </p:nvPicPr>
        <p:blipFill rotWithShape="1">
          <a:blip r:embed="rId5">
            <a:alphaModFix/>
          </a:blip>
          <a:srcRect b="0" l="0" r="0" t="0"/>
          <a:stretch/>
        </p:blipFill>
        <p:spPr>
          <a:xfrm>
            <a:off x="8385046" y="1069174"/>
            <a:ext cx="1303662" cy="153891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233" name="Google Shape;233;p9"/>
          <p:cNvSpPr txBox="1"/>
          <p:nvPr/>
        </p:nvSpPr>
        <p:spPr>
          <a:xfrm>
            <a:off x="8385043" y="2568525"/>
            <a:ext cx="130366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800">
                <a:solidFill>
                  <a:schemeClr val="dk1"/>
                </a:solidFill>
                <a:latin typeface="Arial"/>
                <a:ea typeface="Arial"/>
                <a:cs typeface="Arial"/>
                <a:sym typeface="Arial"/>
              </a:rPr>
              <a:t>T1w</a:t>
            </a:r>
            <a:endParaRPr/>
          </a:p>
        </p:txBody>
      </p:sp>
      <p:sp>
        <p:nvSpPr>
          <p:cNvPr id="221" name="Google Shape;221;p9"/>
          <p:cNvSpPr/>
          <p:nvPr/>
        </p:nvSpPr>
        <p:spPr>
          <a:xfrm>
            <a:off x="2347941" y="3163634"/>
            <a:ext cx="494685" cy="494685"/>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600"/>
              <a:buFont typeface="Arial"/>
              <a:buNone/>
            </a:pPr>
            <a:r>
              <a:t/>
            </a:r>
            <a:endParaRPr sz="1600">
              <a:solidFill>
                <a:schemeClr val="lt2"/>
              </a:solidFill>
              <a:latin typeface="Bebas Neue"/>
              <a:ea typeface="Bebas Neue"/>
              <a:cs typeface="Bebas Neue"/>
              <a:sym typeface="Bebas Neue"/>
            </a:endParaRPr>
          </a:p>
        </p:txBody>
      </p:sp>
      <p:sp>
        <p:nvSpPr>
          <p:cNvPr id="234" name="Google Shape;234;p9"/>
          <p:cNvSpPr/>
          <p:nvPr/>
        </p:nvSpPr>
        <p:spPr>
          <a:xfrm>
            <a:off x="2347371" y="3162210"/>
            <a:ext cx="494685" cy="494685"/>
          </a:xfrm>
          <a:prstGeom prst="roundRect">
            <a:avLst>
              <a:gd fmla="val 16667" name="adj"/>
            </a:avLst>
          </a:prstGeom>
          <a:solidFill>
            <a:schemeClr val="dk1">
              <a:alpha val="49803"/>
            </a:scheme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2"/>
              </a:buClr>
              <a:buSzPts val="1600"/>
              <a:buFont typeface="Bebas Neue"/>
              <a:buNone/>
            </a:pPr>
            <a:r>
              <a:rPr lang="es-MX" sz="1600">
                <a:solidFill>
                  <a:schemeClr val="lt2"/>
                </a:solidFill>
                <a:latin typeface="Bebas Neue"/>
                <a:ea typeface="Bebas Neue"/>
                <a:cs typeface="Bebas Neue"/>
                <a:sym typeface="Bebas Neue"/>
              </a:rPr>
              <a:t>1</a:t>
            </a:r>
            <a:endParaRPr sz="1600">
              <a:solidFill>
                <a:schemeClr val="lt2"/>
              </a:solidFill>
              <a:latin typeface="Bebas Neue"/>
              <a:ea typeface="Bebas Neue"/>
              <a:cs typeface="Bebas Neue"/>
              <a:sym typeface="Bebas Neue"/>
            </a:endParaRPr>
          </a:p>
        </p:txBody>
      </p:sp>
      <p:sp>
        <p:nvSpPr>
          <p:cNvPr id="235" name="Google Shape;235;p9"/>
          <p:cNvSpPr/>
          <p:nvPr/>
        </p:nvSpPr>
        <p:spPr>
          <a:xfrm>
            <a:off x="5829571" y="3164853"/>
            <a:ext cx="494685" cy="494685"/>
          </a:xfrm>
          <a:prstGeom prst="roundRect">
            <a:avLst>
              <a:gd fmla="val 16667" name="adj"/>
            </a:avLst>
          </a:prstGeom>
          <a:solidFill>
            <a:schemeClr val="dk1">
              <a:alpha val="49803"/>
            </a:scheme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2"/>
              </a:buClr>
              <a:buSzPts val="1600"/>
              <a:buFont typeface="Bebas Neue"/>
              <a:buNone/>
            </a:pPr>
            <a:r>
              <a:rPr lang="es-MX" sz="1600">
                <a:solidFill>
                  <a:schemeClr val="lt2"/>
                </a:solidFill>
                <a:latin typeface="Bebas Neue"/>
                <a:ea typeface="Bebas Neue"/>
                <a:cs typeface="Bebas Neue"/>
                <a:sym typeface="Bebas Neue"/>
              </a:rPr>
              <a:t>2</a:t>
            </a:r>
            <a:endParaRPr sz="1600">
              <a:solidFill>
                <a:schemeClr val="lt2"/>
              </a:solidFill>
              <a:latin typeface="Bebas Neue"/>
              <a:ea typeface="Bebas Neue"/>
              <a:cs typeface="Bebas Neue"/>
              <a:sym typeface="Bebas Neue"/>
            </a:endParaRPr>
          </a:p>
        </p:txBody>
      </p:sp>
      <p:sp>
        <p:nvSpPr>
          <p:cNvPr id="236" name="Google Shape;236;p9"/>
          <p:cNvSpPr/>
          <p:nvPr/>
        </p:nvSpPr>
        <p:spPr>
          <a:xfrm>
            <a:off x="8789535" y="3163566"/>
            <a:ext cx="494685" cy="494685"/>
          </a:xfrm>
          <a:prstGeom prst="roundRect">
            <a:avLst>
              <a:gd fmla="val 16667" name="adj"/>
            </a:avLst>
          </a:prstGeom>
          <a:solidFill>
            <a:schemeClr val="dk1">
              <a:alpha val="49803"/>
            </a:scheme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2"/>
              </a:buClr>
              <a:buSzPts val="1600"/>
              <a:buFont typeface="Bebas Neue"/>
              <a:buNone/>
            </a:pPr>
            <a:r>
              <a:rPr lang="es-MX" sz="1600">
                <a:solidFill>
                  <a:schemeClr val="lt2"/>
                </a:solidFill>
                <a:latin typeface="Bebas Neue"/>
                <a:ea typeface="Bebas Neue"/>
                <a:cs typeface="Bebas Neue"/>
                <a:sym typeface="Bebas Neue"/>
              </a:rPr>
              <a:t>3</a:t>
            </a:r>
            <a:endParaRPr sz="1600">
              <a:solidFill>
                <a:schemeClr val="lt2"/>
              </a:solidFill>
              <a:latin typeface="Bebas Neue"/>
              <a:ea typeface="Bebas Neue"/>
              <a:cs typeface="Bebas Neue"/>
              <a:sym typeface="Bebas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0"/>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MX"/>
              <a:t>Introduction</a:t>
            </a:r>
            <a:endParaRPr/>
          </a:p>
        </p:txBody>
      </p:sp>
      <p:sp>
        <p:nvSpPr>
          <p:cNvPr id="243" name="Google Shape;243;p10"/>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pic>
        <p:nvPicPr>
          <p:cNvPr id="244" name="Google Shape;244;p10"/>
          <p:cNvPicPr preferRelativeResize="0"/>
          <p:nvPr/>
        </p:nvPicPr>
        <p:blipFill rotWithShape="1">
          <a:blip r:embed="rId3">
            <a:alphaModFix/>
          </a:blip>
          <a:srcRect b="0" l="0" r="0" t="0"/>
          <a:stretch/>
        </p:blipFill>
        <p:spPr>
          <a:xfrm>
            <a:off x="6994778" y="4052546"/>
            <a:ext cx="3357258" cy="1433139"/>
          </a:xfrm>
          <a:prstGeom prst="rect">
            <a:avLst/>
          </a:prstGeom>
          <a:noFill/>
          <a:ln>
            <a:noFill/>
          </a:ln>
        </p:spPr>
      </p:pic>
      <p:sp>
        <p:nvSpPr>
          <p:cNvPr id="245" name="Google Shape;245;p10"/>
          <p:cNvSpPr txBox="1"/>
          <p:nvPr/>
        </p:nvSpPr>
        <p:spPr>
          <a:xfrm>
            <a:off x="7677849" y="5391620"/>
            <a:ext cx="2413970" cy="48545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900"/>
              <a:buFont typeface="Arial"/>
              <a:buNone/>
            </a:pPr>
            <a:r>
              <a:rPr lang="es-MX" sz="900">
                <a:solidFill>
                  <a:schemeClr val="dk1"/>
                </a:solidFill>
                <a:latin typeface="Arial"/>
                <a:ea typeface="Arial"/>
                <a:cs typeface="Arial"/>
                <a:sym typeface="Arial"/>
              </a:rPr>
              <a:t>Array known as the Diffusion Tensor (Questions and Answers ​in MRI, n.d.)</a:t>
            </a:r>
            <a:endParaRPr/>
          </a:p>
        </p:txBody>
      </p:sp>
      <p:pic>
        <p:nvPicPr>
          <p:cNvPr descr="White matter fiber tracts" id="246" name="Google Shape;246;p10"/>
          <p:cNvPicPr preferRelativeResize="0"/>
          <p:nvPr/>
        </p:nvPicPr>
        <p:blipFill rotWithShape="1">
          <a:blip r:embed="rId4">
            <a:alphaModFix/>
          </a:blip>
          <a:srcRect b="0" l="0" r="0" t="0"/>
          <a:stretch/>
        </p:blipFill>
        <p:spPr>
          <a:xfrm>
            <a:off x="1856851" y="608243"/>
            <a:ext cx="1819697" cy="2151758"/>
          </a:xfrm>
          <a:prstGeom prst="rect">
            <a:avLst/>
          </a:prstGeom>
          <a:noFill/>
          <a:ln>
            <a:noFill/>
          </a:ln>
        </p:spPr>
      </p:pic>
      <p:sp>
        <p:nvSpPr>
          <p:cNvPr id="247" name="Google Shape;247;p10"/>
          <p:cNvSpPr txBox="1"/>
          <p:nvPr/>
        </p:nvSpPr>
        <p:spPr>
          <a:xfrm>
            <a:off x="1559714" y="2808197"/>
            <a:ext cx="2413970" cy="48545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900"/>
              <a:buFont typeface="Arial"/>
              <a:buNone/>
            </a:pPr>
            <a:r>
              <a:rPr lang="es-MX" sz="900">
                <a:solidFill>
                  <a:schemeClr val="dk1"/>
                </a:solidFill>
                <a:latin typeface="Arial"/>
                <a:ea typeface="Arial"/>
                <a:cs typeface="Arial"/>
                <a:sym typeface="Arial"/>
              </a:rPr>
              <a:t>Dissected brain showing white matter tracts (Questions and Answers ​in MRI, n.d.)</a:t>
            </a:r>
            <a:endParaRPr/>
          </a:p>
        </p:txBody>
      </p:sp>
      <p:pic>
        <p:nvPicPr>
          <p:cNvPr id="248" name="Google Shape;248;p10"/>
          <p:cNvPicPr preferRelativeResize="0"/>
          <p:nvPr/>
        </p:nvPicPr>
        <p:blipFill rotWithShape="1">
          <a:blip r:embed="rId5">
            <a:alphaModFix/>
          </a:blip>
          <a:srcRect b="1218" l="0" r="0" t="1910"/>
          <a:stretch/>
        </p:blipFill>
        <p:spPr>
          <a:xfrm>
            <a:off x="4324401" y="898298"/>
            <a:ext cx="3357257" cy="1777756"/>
          </a:xfrm>
          <a:prstGeom prst="rect">
            <a:avLst/>
          </a:prstGeom>
          <a:noFill/>
          <a:ln>
            <a:noFill/>
          </a:ln>
        </p:spPr>
      </p:pic>
      <p:sp>
        <p:nvSpPr>
          <p:cNvPr id="249" name="Google Shape;249;p10"/>
          <p:cNvSpPr txBox="1"/>
          <p:nvPr/>
        </p:nvSpPr>
        <p:spPr>
          <a:xfrm>
            <a:off x="4796044" y="2730349"/>
            <a:ext cx="2413970" cy="273243"/>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900"/>
              <a:buFont typeface="Arial"/>
              <a:buNone/>
            </a:pPr>
            <a:r>
              <a:rPr lang="es-MX" sz="900">
                <a:solidFill>
                  <a:schemeClr val="dk1"/>
                </a:solidFill>
                <a:latin typeface="Arial"/>
                <a:ea typeface="Arial"/>
                <a:cs typeface="Arial"/>
                <a:sym typeface="Arial"/>
              </a:rPr>
              <a:t>Anisotropic diffusion</a:t>
            </a:r>
            <a:endParaRPr sz="900">
              <a:solidFill>
                <a:schemeClr val="dk1"/>
              </a:solidFill>
              <a:latin typeface="Arial"/>
              <a:ea typeface="Arial"/>
              <a:cs typeface="Arial"/>
              <a:sym typeface="Arial"/>
            </a:endParaRPr>
          </a:p>
        </p:txBody>
      </p:sp>
      <p:pic>
        <p:nvPicPr>
          <p:cNvPr id="250" name="Google Shape;250;p10"/>
          <p:cNvPicPr preferRelativeResize="0"/>
          <p:nvPr/>
        </p:nvPicPr>
        <p:blipFill rotWithShape="1">
          <a:blip r:embed="rId6">
            <a:alphaModFix/>
          </a:blip>
          <a:srcRect b="0" l="0" r="0" t="1117"/>
          <a:stretch/>
        </p:blipFill>
        <p:spPr>
          <a:xfrm>
            <a:off x="8272414" y="842676"/>
            <a:ext cx="3357258" cy="1865968"/>
          </a:xfrm>
          <a:prstGeom prst="rect">
            <a:avLst/>
          </a:prstGeom>
          <a:noFill/>
          <a:ln>
            <a:noFill/>
          </a:ln>
        </p:spPr>
      </p:pic>
      <p:sp>
        <p:nvSpPr>
          <p:cNvPr id="251" name="Google Shape;251;p10"/>
          <p:cNvSpPr txBox="1"/>
          <p:nvPr/>
        </p:nvSpPr>
        <p:spPr>
          <a:xfrm>
            <a:off x="8744058" y="2760641"/>
            <a:ext cx="2413970" cy="298574"/>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900"/>
              <a:buFont typeface="Arial"/>
              <a:buNone/>
            </a:pPr>
            <a:r>
              <a:rPr lang="es-MX" sz="900">
                <a:solidFill>
                  <a:schemeClr val="dk1"/>
                </a:solidFill>
                <a:latin typeface="Arial"/>
                <a:ea typeface="Arial"/>
                <a:cs typeface="Arial"/>
                <a:sym typeface="Arial"/>
              </a:rPr>
              <a:t>Examples of diffusion tensors</a:t>
            </a:r>
            <a:endParaRPr sz="900">
              <a:solidFill>
                <a:schemeClr val="dk1"/>
              </a:solidFill>
              <a:latin typeface="Arial"/>
              <a:ea typeface="Arial"/>
              <a:cs typeface="Arial"/>
              <a:sym typeface="Arial"/>
            </a:endParaRPr>
          </a:p>
        </p:txBody>
      </p:sp>
      <p:sp>
        <p:nvSpPr>
          <p:cNvPr id="252" name="Google Shape;252;p10"/>
          <p:cNvSpPr txBox="1"/>
          <p:nvPr/>
        </p:nvSpPr>
        <p:spPr>
          <a:xfrm>
            <a:off x="9449943" y="6066670"/>
            <a:ext cx="2179728"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300">
                <a:solidFill>
                  <a:schemeClr val="dk1"/>
                </a:solidFill>
                <a:latin typeface="Arial"/>
                <a:ea typeface="Arial"/>
                <a:cs typeface="Arial"/>
                <a:sym typeface="Arial"/>
              </a:rPr>
              <a:t>(O'Donnell &amp; Westin, 2011) </a:t>
            </a:r>
            <a:endParaRPr sz="1300">
              <a:solidFill>
                <a:schemeClr val="dk1"/>
              </a:solidFill>
              <a:latin typeface="Arial"/>
              <a:ea typeface="Arial"/>
              <a:cs typeface="Arial"/>
              <a:sym typeface="Arial"/>
            </a:endParaRPr>
          </a:p>
        </p:txBody>
      </p:sp>
      <p:sp>
        <p:nvSpPr>
          <p:cNvPr id="253" name="Google Shape;253;p10"/>
          <p:cNvSpPr txBox="1"/>
          <p:nvPr/>
        </p:nvSpPr>
        <p:spPr>
          <a:xfrm>
            <a:off x="2797385" y="6097448"/>
            <a:ext cx="3429000"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900">
                <a:solidFill>
                  <a:schemeClr val="dk1"/>
                </a:solidFill>
                <a:latin typeface="Arial"/>
                <a:ea typeface="Arial"/>
                <a:cs typeface="Arial"/>
                <a:sym typeface="Arial"/>
              </a:rPr>
              <a:t>Six DWI volumes with different gradient directions</a:t>
            </a:r>
            <a:endParaRPr sz="900">
              <a:solidFill>
                <a:schemeClr val="dk1"/>
              </a:solidFill>
              <a:latin typeface="Arial"/>
              <a:ea typeface="Arial"/>
              <a:cs typeface="Arial"/>
              <a:sym typeface="Arial"/>
            </a:endParaRPr>
          </a:p>
        </p:txBody>
      </p:sp>
      <p:pic>
        <p:nvPicPr>
          <p:cNvPr id="254" name="Google Shape;254;p10"/>
          <p:cNvPicPr preferRelativeResize="0"/>
          <p:nvPr/>
        </p:nvPicPr>
        <p:blipFill rotWithShape="1">
          <a:blip r:embed="rId7">
            <a:alphaModFix/>
          </a:blip>
          <a:srcRect b="0" l="0" r="0" t="0"/>
          <a:stretch/>
        </p:blipFill>
        <p:spPr>
          <a:xfrm>
            <a:off x="2612391" y="3312022"/>
            <a:ext cx="3805344" cy="2767051"/>
          </a:xfrm>
          <a:prstGeom prst="rect">
            <a:avLst/>
          </a:prstGeom>
          <a:noFill/>
          <a:ln>
            <a:noFill/>
          </a:ln>
        </p:spPr>
      </p:pic>
      <p:sp>
        <p:nvSpPr>
          <p:cNvPr id="255" name="Google Shape;255;p10"/>
          <p:cNvSpPr txBox="1"/>
          <p:nvPr/>
        </p:nvSpPr>
        <p:spPr>
          <a:xfrm rot="-5400000">
            <a:off x="-1948916" y="3041790"/>
            <a:ext cx="5572591" cy="7054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600"/>
              <a:buFont typeface="Arial"/>
              <a:buNone/>
            </a:pPr>
            <a:r>
              <a:rPr lang="es-MX" sz="6600">
                <a:solidFill>
                  <a:schemeClr val="dk1"/>
                </a:solidFill>
                <a:latin typeface="Arial"/>
                <a:ea typeface="Arial"/>
                <a:cs typeface="Arial"/>
                <a:sym typeface="Arial"/>
              </a:rPr>
              <a:t>Diffusion MRI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evelVTI">
  <a:themeElements>
    <a:clrScheme name="AnalogousFromRegularSeedLeftStep">
      <a:dk1>
        <a:srgbClr val="000000"/>
      </a:dk1>
      <a:lt1>
        <a:srgbClr val="FFFFFF"/>
      </a:lt1>
      <a:dk2>
        <a:srgbClr val="352441"/>
      </a:dk2>
      <a:lt2>
        <a:srgbClr val="E2E8E7"/>
      </a:lt2>
      <a:accent1>
        <a:srgbClr val="C34D61"/>
      </a:accent1>
      <a:accent2>
        <a:srgbClr val="B13B80"/>
      </a:accent2>
      <a:accent3>
        <a:srgbClr val="C34DC3"/>
      </a:accent3>
      <a:accent4>
        <a:srgbClr val="803BB1"/>
      </a:accent4>
      <a:accent5>
        <a:srgbClr val="604DC3"/>
      </a:accent5>
      <a:accent6>
        <a:srgbClr val="3B59B1"/>
      </a:accent6>
      <a:hlink>
        <a:srgbClr val="309282"/>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2021-12-13T23:26:52Z</dcterms:created>
  <dc:creator>Alma Rosa Cuevas Romero</dc:creator>
</cp:coreProperties>
</file>